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660" r:id="rId5"/>
    <p:sldMasterId id="2147483773" r:id="rId6"/>
    <p:sldMasterId id="2147483788" r:id="rId7"/>
    <p:sldMasterId id="2147483797" r:id="rId8"/>
    <p:sldMasterId id="2147483792" r:id="rId9"/>
    <p:sldMasterId id="2147483798" r:id="rId10"/>
    <p:sldMasterId id="2147483808" r:id="rId11"/>
    <p:sldMasterId id="2147483811" r:id="rId12"/>
  </p:sldMasterIdLst>
  <p:notesMasterIdLst>
    <p:notesMasterId r:id="rId31"/>
  </p:notesMasterIdLst>
  <p:handoutMasterIdLst>
    <p:handoutMasterId r:id="rId32"/>
  </p:handoutMasterIdLst>
  <p:sldIdLst>
    <p:sldId id="458" r:id="rId13"/>
    <p:sldId id="257" r:id="rId14"/>
    <p:sldId id="449" r:id="rId15"/>
    <p:sldId id="450" r:id="rId16"/>
    <p:sldId id="465" r:id="rId17"/>
    <p:sldId id="452" r:id="rId18"/>
    <p:sldId id="453" r:id="rId19"/>
    <p:sldId id="454" r:id="rId20"/>
    <p:sldId id="466" r:id="rId21"/>
    <p:sldId id="464" r:id="rId22"/>
    <p:sldId id="457" r:id="rId23"/>
    <p:sldId id="459" r:id="rId24"/>
    <p:sldId id="460" r:id="rId25"/>
    <p:sldId id="456" r:id="rId26"/>
    <p:sldId id="463" r:id="rId27"/>
    <p:sldId id="462" r:id="rId28"/>
    <p:sldId id="298" r:id="rId29"/>
    <p:sldId id="448" r:id="rId30"/>
  </p:sldIdLst>
  <p:sldSz cx="12192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sen, Jarrud" initials="OJ" lastIdx="1" clrIdx="0">
    <p:extLst>
      <p:ext uri="{19B8F6BF-5375-455C-9EA6-DF929625EA0E}">
        <p15:presenceInfo xmlns:p15="http://schemas.microsoft.com/office/powerpoint/2012/main" userId="Olsen, Jarru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3593B4"/>
    <a:srgbClr val="9900CC"/>
    <a:srgbClr val="E4C4FF"/>
    <a:srgbClr val="CCCCFF"/>
    <a:srgbClr val="ACADD9"/>
    <a:srgbClr val="CC00FF"/>
    <a:srgbClr val="FDFDFD"/>
    <a:srgbClr val="4472C4"/>
    <a:srgbClr val="0C3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4030" autoAdjust="0"/>
    <p:restoredTop sz="94986" autoAdjust="0"/>
  </p:normalViewPr>
  <p:slideViewPr>
    <p:cSldViewPr snapToGrid="0">
      <p:cViewPr varScale="1">
        <p:scale>
          <a:sx n="98" d="100"/>
          <a:sy n="98" d="100"/>
        </p:scale>
        <p:origin x="114" y="15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1850FC-0111-4530-8069-5BDB7EE3FB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Verdana" panose="020B0604030504040204" pitchFamily="34" charset="0"/>
            </a:endParaRPr>
          </a:p>
        </p:txBody>
      </p:sp>
      <p:sp>
        <p:nvSpPr>
          <p:cNvPr id="3" name="Date Placeholder 2">
            <a:extLst>
              <a:ext uri="{FF2B5EF4-FFF2-40B4-BE49-F238E27FC236}">
                <a16:creationId xmlns:a16="http://schemas.microsoft.com/office/drawing/2014/main" id="{5434A2B7-7023-4287-ADEC-44168DDA0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1244F-BAAC-45B5-BE6F-6ECD5C0CEA5F}" type="datetimeFigureOut">
              <a:rPr lang="en-US" smtClean="0">
                <a:latin typeface="Verdana" panose="020B0604030504040204" pitchFamily="34" charset="0"/>
              </a:rPr>
              <a:t>3/12/2023</a:t>
            </a:fld>
            <a:endParaRPr lang="en-US" dirty="0">
              <a:latin typeface="Verdana" panose="020B0604030504040204" pitchFamily="34" charset="0"/>
            </a:endParaRPr>
          </a:p>
        </p:txBody>
      </p:sp>
      <p:sp>
        <p:nvSpPr>
          <p:cNvPr id="4" name="Footer Placeholder 3">
            <a:extLst>
              <a:ext uri="{FF2B5EF4-FFF2-40B4-BE49-F238E27FC236}">
                <a16:creationId xmlns:a16="http://schemas.microsoft.com/office/drawing/2014/main" id="{CFCCF615-D79F-4581-A805-9003A186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Verdana" panose="020B0604030504040204" pitchFamily="34" charset="0"/>
            </a:endParaRPr>
          </a:p>
        </p:txBody>
      </p:sp>
      <p:sp>
        <p:nvSpPr>
          <p:cNvPr id="5" name="Slide Number Placeholder 4">
            <a:extLst>
              <a:ext uri="{FF2B5EF4-FFF2-40B4-BE49-F238E27FC236}">
                <a16:creationId xmlns:a16="http://schemas.microsoft.com/office/drawing/2014/main" id="{0C23E9B9-E747-4066-82AE-D06C982B6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754751-CC16-4FBD-9C1B-1EDE4CFB6AA6}"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3439694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9FCBEF9A-153E-470E-A98E-C452CE46A127}" type="datetimeFigureOut">
              <a:rPr lang="en-US" smtClean="0"/>
              <a:pPr/>
              <a:t>3/12/2023</a:t>
            </a:fld>
            <a:endParaRPr lang="en-US" dirty="0"/>
          </a:p>
        </p:txBody>
      </p:sp>
      <p:sp>
        <p:nvSpPr>
          <p:cNvPr id="4" name="Slide Image Placeholder 3"/>
          <p:cNvSpPr>
            <a:spLocks noGrp="1" noRot="1" noChangeAspect="1"/>
          </p:cNvSpPr>
          <p:nvPr>
            <p:ph type="sldImg" idx="2"/>
          </p:nvPr>
        </p:nvSpPr>
        <p:spPr>
          <a:xfrm>
            <a:off x="0" y="1143000"/>
            <a:ext cx="68580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BCDB3FBC-CC89-40CE-A21A-731FB3BB2AD3}" type="slidenum">
              <a:rPr lang="en-US" smtClean="0"/>
              <a:pPr/>
              <a:t>‹#›</a:t>
            </a:fld>
            <a:endParaRPr lang="en-US" dirty="0"/>
          </a:p>
        </p:txBody>
      </p:sp>
    </p:spTree>
    <p:extLst>
      <p:ext uri="{BB962C8B-B14F-4D97-AF65-F5344CB8AC3E}">
        <p14:creationId xmlns:p14="http://schemas.microsoft.com/office/powerpoint/2010/main" val="329587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B3FBC-CC89-40CE-A21A-731FB3BB2AD3}" type="slidenum">
              <a:rPr lang="en-US" smtClean="0"/>
              <a:pPr/>
              <a:t>15</a:t>
            </a:fld>
            <a:endParaRPr lang="en-US" dirty="0"/>
          </a:p>
        </p:txBody>
      </p:sp>
    </p:spTree>
    <p:extLst>
      <p:ext uri="{BB962C8B-B14F-4D97-AF65-F5344CB8AC3E}">
        <p14:creationId xmlns:p14="http://schemas.microsoft.com/office/powerpoint/2010/main" val="56397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Clear up any confusion and answer questions.</a:t>
            </a:r>
          </a:p>
        </p:txBody>
      </p:sp>
      <p:sp>
        <p:nvSpPr>
          <p:cNvPr id="4" name="Slide Number Placeholder 3"/>
          <p:cNvSpPr>
            <a:spLocks noGrp="1"/>
          </p:cNvSpPr>
          <p:nvPr>
            <p:ph type="sldNum" sz="quarter" idx="10"/>
          </p:nvPr>
        </p:nvSpPr>
        <p:spPr/>
        <p:txBody>
          <a:bodyPr/>
          <a:lstStyle/>
          <a:p>
            <a:fld id="{77542409-6A04-4DC6-AC3A-D3758287A8F2}" type="slidenum">
              <a:rPr lang="uk-UA" smtClean="0"/>
              <a:pPr/>
              <a:t>17</a:t>
            </a:fld>
            <a:endParaRPr lang="uk-UA" dirty="0"/>
          </a:p>
        </p:txBody>
      </p:sp>
    </p:spTree>
    <p:extLst>
      <p:ext uri="{BB962C8B-B14F-4D97-AF65-F5344CB8AC3E}">
        <p14:creationId xmlns:p14="http://schemas.microsoft.com/office/powerpoint/2010/main" val="12701582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38.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8.xml"/><Relationship Id="rId5" Type="http://schemas.openxmlformats.org/officeDocument/2006/relationships/image" Target="../media/image43.jpeg"/><Relationship Id="rId4" Type="http://schemas.openxmlformats.org/officeDocument/2006/relationships/image" Target="../media/image42.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jpeg"/><Relationship Id="rId7" Type="http://schemas.openxmlformats.org/officeDocument/2006/relationships/image" Target="../media/image16.sv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20.jpeg"/><Relationship Id="rId10" Type="http://schemas.openxmlformats.org/officeDocument/2006/relationships/image" Target="../media/image21.png"/><Relationship Id="rId4" Type="http://schemas.openxmlformats.org/officeDocument/2006/relationships/image" Target="../media/image19.jpeg"/><Relationship Id="rId9"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11414A5-D74F-4FA5-9719-F1FEC78930B8}"/>
              </a:ext>
            </a:extLst>
          </p:cNvPr>
          <p:cNvGrpSpPr/>
          <p:nvPr userDrawn="1"/>
        </p:nvGrpSpPr>
        <p:grpSpPr>
          <a:xfrm>
            <a:off x="1061169" y="253072"/>
            <a:ext cx="383814" cy="412795"/>
            <a:chOff x="124747" y="271829"/>
            <a:chExt cx="383814" cy="412795"/>
          </a:xfrm>
        </p:grpSpPr>
        <p:sp>
          <p:nvSpPr>
            <p:cNvPr id="3" name="Oval 2">
              <a:extLst>
                <a:ext uri="{FF2B5EF4-FFF2-40B4-BE49-F238E27FC236}">
                  <a16:creationId xmlns:a16="http://schemas.microsoft.com/office/drawing/2014/main" id="{F159D0CE-B87D-451B-AB20-E2AF9F4051BC}"/>
                </a:ext>
              </a:extLst>
            </p:cNvPr>
            <p:cNvSpPr/>
            <p:nvPr userDrawn="1"/>
          </p:nvSpPr>
          <p:spPr>
            <a:xfrm>
              <a:off x="124747" y="300810"/>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4" name="Graphic 3" descr="Mountains">
              <a:extLst>
                <a:ext uri="{FF2B5EF4-FFF2-40B4-BE49-F238E27FC236}">
                  <a16:creationId xmlns:a16="http://schemas.microsoft.com/office/drawing/2014/main" id="{1CB5722B-995D-4703-92D6-314C46C472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2219" y="271829"/>
              <a:ext cx="349216" cy="349216"/>
            </a:xfrm>
            <a:prstGeom prst="rect">
              <a:avLst/>
            </a:prstGeom>
          </p:spPr>
        </p:pic>
      </p:grpSp>
      <p:graphicFrame>
        <p:nvGraphicFramePr>
          <p:cNvPr id="5" name="Table 5">
            <a:extLst>
              <a:ext uri="{FF2B5EF4-FFF2-40B4-BE49-F238E27FC236}">
                <a16:creationId xmlns:a16="http://schemas.microsoft.com/office/drawing/2014/main" id="{67BEBA08-CFBE-4275-8D3D-CAAEC3F97DE9}"/>
              </a:ext>
            </a:extLst>
          </p:cNvPr>
          <p:cNvGraphicFramePr>
            <a:graphicFrameLocks noGrp="1"/>
          </p:cNvGraphicFramePr>
          <p:nvPr userDrawn="1">
            <p:extLst>
              <p:ext uri="{D42A27DB-BD31-4B8C-83A1-F6EECF244321}">
                <p14:modId xmlns:p14="http://schemas.microsoft.com/office/powerpoint/2010/main" val="549415371"/>
              </p:ext>
            </p:extLst>
          </p:nvPr>
        </p:nvGraphicFramePr>
        <p:xfrm>
          <a:off x="1567766" y="173502"/>
          <a:ext cx="8128000" cy="499871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595736865"/>
                    </a:ext>
                  </a:extLst>
                </a:gridCol>
              </a:tblGrid>
              <a:tr h="555413">
                <a:tc>
                  <a:txBody>
                    <a:bodyPr/>
                    <a:lstStyle/>
                    <a:p>
                      <a:r>
                        <a:rPr lang="en-US" b="1" dirty="0">
                          <a:solidFill>
                            <a:schemeClr val="tx1"/>
                          </a:solidFill>
                          <a:latin typeface="Verdana" panose="020B0604030504040204" pitchFamily="34" charset="0"/>
                          <a:ea typeface="Verdana" panose="020B0604030504040204" pitchFamily="34" charset="0"/>
                        </a:rPr>
                        <a:t>Earth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780087"/>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Energy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699892"/>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Structure of Life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776338"/>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027407"/>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Force and 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51966"/>
                  </a:ext>
                </a:extLst>
              </a:tr>
              <a:tr h="55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Verdana" panose="020B0604030504040204" pitchFamily="34" charset="0"/>
                          <a:ea typeface="Verdana" panose="020B0604030504040204" pitchFamily="34" charset="0"/>
                        </a:rPr>
                        <a:t>Ecosystems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95953"/>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Weather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235086"/>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Chemistry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601810"/>
                  </a:ext>
                </a:extLst>
              </a:tr>
              <a:tr h="555413">
                <a:tc>
                  <a:txBody>
                    <a:bodyPr/>
                    <a:lstStyle/>
                    <a:p>
                      <a:r>
                        <a:rPr lang="en-US" b="1" dirty="0">
                          <a:solidFill>
                            <a:schemeClr val="tx1"/>
                          </a:solidFill>
                          <a:latin typeface="Verdana" panose="020B0604030504040204" pitchFamily="34" charset="0"/>
                          <a:ea typeface="Verdana" panose="020B0604030504040204" pitchFamily="34" charset="0"/>
                        </a:rPr>
                        <a:t>Body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780160"/>
                  </a:ext>
                </a:extLst>
              </a:tr>
            </a:tbl>
          </a:graphicData>
        </a:graphic>
      </p:graphicFrame>
      <p:grpSp>
        <p:nvGrpSpPr>
          <p:cNvPr id="11" name="Group 10">
            <a:extLst>
              <a:ext uri="{FF2B5EF4-FFF2-40B4-BE49-F238E27FC236}">
                <a16:creationId xmlns:a16="http://schemas.microsoft.com/office/drawing/2014/main" id="{C39C8212-AB99-44E7-BBB7-0CEA0259390F}"/>
              </a:ext>
            </a:extLst>
          </p:cNvPr>
          <p:cNvGrpSpPr/>
          <p:nvPr userDrawn="1"/>
        </p:nvGrpSpPr>
        <p:grpSpPr>
          <a:xfrm>
            <a:off x="1061169" y="1915497"/>
            <a:ext cx="383814" cy="383814"/>
            <a:chOff x="245327" y="185254"/>
            <a:chExt cx="383814" cy="383814"/>
          </a:xfrm>
        </p:grpSpPr>
        <p:sp>
          <p:nvSpPr>
            <p:cNvPr id="8" name="Oval 7">
              <a:extLst>
                <a:ext uri="{FF2B5EF4-FFF2-40B4-BE49-F238E27FC236}">
                  <a16:creationId xmlns:a16="http://schemas.microsoft.com/office/drawing/2014/main" id="{7DADF785-3BF2-4658-8EA2-46B7607F06B3}"/>
                </a:ext>
              </a:extLst>
            </p:cNvPr>
            <p:cNvSpPr/>
            <p:nvPr userDrawn="1"/>
          </p:nvSpPr>
          <p:spPr>
            <a:xfrm>
              <a:off x="245327" y="185254"/>
              <a:ext cx="383814" cy="383814"/>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Graphic 8" descr="Sun">
              <a:extLst>
                <a:ext uri="{FF2B5EF4-FFF2-40B4-BE49-F238E27FC236}">
                  <a16:creationId xmlns:a16="http://schemas.microsoft.com/office/drawing/2014/main" id="{A91CE483-F936-4293-AFA6-F36686D16B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71627" y="211554"/>
              <a:ext cx="331214" cy="331214"/>
            </a:xfrm>
            <a:prstGeom prst="rect">
              <a:avLst/>
            </a:prstGeom>
          </p:spPr>
        </p:pic>
      </p:grpSp>
      <p:grpSp>
        <p:nvGrpSpPr>
          <p:cNvPr id="31" name="Group 30">
            <a:extLst>
              <a:ext uri="{FF2B5EF4-FFF2-40B4-BE49-F238E27FC236}">
                <a16:creationId xmlns:a16="http://schemas.microsoft.com/office/drawing/2014/main" id="{79028D8F-533E-4190-8BE5-97EED1D78689}"/>
              </a:ext>
            </a:extLst>
          </p:cNvPr>
          <p:cNvGrpSpPr/>
          <p:nvPr userDrawn="1"/>
        </p:nvGrpSpPr>
        <p:grpSpPr>
          <a:xfrm>
            <a:off x="1050970" y="3548941"/>
            <a:ext cx="404212" cy="404212"/>
            <a:chOff x="1050970" y="3562862"/>
            <a:chExt cx="404212" cy="404212"/>
          </a:xfrm>
        </p:grpSpPr>
        <p:sp>
          <p:nvSpPr>
            <p:cNvPr id="12" name="Oval 11">
              <a:extLst>
                <a:ext uri="{FF2B5EF4-FFF2-40B4-BE49-F238E27FC236}">
                  <a16:creationId xmlns:a16="http://schemas.microsoft.com/office/drawing/2014/main" id="{C750FCE4-F4E5-49A0-B16D-8C3496636BA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3" name="Graphic 12" descr="Umbrella">
              <a:extLst>
                <a:ext uri="{FF2B5EF4-FFF2-40B4-BE49-F238E27FC236}">
                  <a16:creationId xmlns:a16="http://schemas.microsoft.com/office/drawing/2014/main" id="{A6AB9D6E-B3A0-47D5-9C94-6C906D85FC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1169" y="3573061"/>
              <a:ext cx="383814" cy="383814"/>
            </a:xfrm>
            <a:prstGeom prst="rect">
              <a:avLst/>
            </a:prstGeom>
          </p:spPr>
        </p:pic>
      </p:grpSp>
      <p:grpSp>
        <p:nvGrpSpPr>
          <p:cNvPr id="16" name="Group 15">
            <a:extLst>
              <a:ext uri="{FF2B5EF4-FFF2-40B4-BE49-F238E27FC236}">
                <a16:creationId xmlns:a16="http://schemas.microsoft.com/office/drawing/2014/main" id="{45EF8201-D937-4B8F-9077-19E52154BFE6}"/>
              </a:ext>
            </a:extLst>
          </p:cNvPr>
          <p:cNvGrpSpPr/>
          <p:nvPr userDrawn="1"/>
        </p:nvGrpSpPr>
        <p:grpSpPr>
          <a:xfrm>
            <a:off x="1061169" y="1371016"/>
            <a:ext cx="383814" cy="383814"/>
            <a:chOff x="245327" y="185254"/>
            <a:chExt cx="383814" cy="383814"/>
          </a:xfrm>
        </p:grpSpPr>
        <p:sp>
          <p:nvSpPr>
            <p:cNvPr id="14" name="Oval 13">
              <a:extLst>
                <a:ext uri="{FF2B5EF4-FFF2-40B4-BE49-F238E27FC236}">
                  <a16:creationId xmlns:a16="http://schemas.microsoft.com/office/drawing/2014/main" id="{4F89C6B9-04E8-4E06-8CB6-B08544228802}"/>
                </a:ext>
              </a:extLst>
            </p:cNvPr>
            <p:cNvSpPr/>
            <p:nvPr userDrawn="1"/>
          </p:nvSpPr>
          <p:spPr>
            <a:xfrm>
              <a:off x="245327" y="185254"/>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5" name="Graphic 14" descr="Microscope">
              <a:extLst>
                <a:ext uri="{FF2B5EF4-FFF2-40B4-BE49-F238E27FC236}">
                  <a16:creationId xmlns:a16="http://schemas.microsoft.com/office/drawing/2014/main" id="{CF7D2AF7-823A-4980-9453-71607A3E127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67752" y="207679"/>
              <a:ext cx="338965" cy="338965"/>
            </a:xfrm>
            <a:prstGeom prst="rect">
              <a:avLst/>
            </a:prstGeom>
          </p:spPr>
        </p:pic>
      </p:grpSp>
      <p:grpSp>
        <p:nvGrpSpPr>
          <p:cNvPr id="19" name="Group 18">
            <a:extLst>
              <a:ext uri="{FF2B5EF4-FFF2-40B4-BE49-F238E27FC236}">
                <a16:creationId xmlns:a16="http://schemas.microsoft.com/office/drawing/2014/main" id="{804C5BCF-55F5-44D3-9FDF-59E5CC073B93}"/>
              </a:ext>
            </a:extLst>
          </p:cNvPr>
          <p:cNvGrpSpPr/>
          <p:nvPr userDrawn="1"/>
        </p:nvGrpSpPr>
        <p:grpSpPr>
          <a:xfrm>
            <a:off x="1061169" y="3004460"/>
            <a:ext cx="383814" cy="383814"/>
            <a:chOff x="245327" y="189642"/>
            <a:chExt cx="383814" cy="383814"/>
          </a:xfrm>
        </p:grpSpPr>
        <p:sp>
          <p:nvSpPr>
            <p:cNvPr id="17" name="Oval 16">
              <a:extLst>
                <a:ext uri="{FF2B5EF4-FFF2-40B4-BE49-F238E27FC236}">
                  <a16:creationId xmlns:a16="http://schemas.microsoft.com/office/drawing/2014/main" id="{43F03DFE-7B38-4E2C-8C65-4E8C1439D623}"/>
                </a:ext>
              </a:extLst>
            </p:cNvPr>
            <p:cNvSpPr/>
            <p:nvPr userDrawn="1"/>
          </p:nvSpPr>
          <p:spPr>
            <a:xfrm>
              <a:off x="245327" y="189642"/>
              <a:ext cx="383814" cy="3838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8" name="Graphic 17" descr="Deciduous tree">
              <a:extLst>
                <a:ext uri="{FF2B5EF4-FFF2-40B4-BE49-F238E27FC236}">
                  <a16:creationId xmlns:a16="http://schemas.microsoft.com/office/drawing/2014/main" id="{39C5186B-B5A1-4651-BF50-EC63DE4D112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5327" y="189642"/>
              <a:ext cx="383814" cy="383814"/>
            </a:xfrm>
            <a:prstGeom prst="rect">
              <a:avLst/>
            </a:prstGeom>
          </p:spPr>
        </p:pic>
      </p:grpSp>
      <p:grpSp>
        <p:nvGrpSpPr>
          <p:cNvPr id="22" name="Group 21">
            <a:extLst>
              <a:ext uri="{FF2B5EF4-FFF2-40B4-BE49-F238E27FC236}">
                <a16:creationId xmlns:a16="http://schemas.microsoft.com/office/drawing/2014/main" id="{3C85C68D-7B80-43A7-8EF6-C646E51738F0}"/>
              </a:ext>
            </a:extLst>
          </p:cNvPr>
          <p:cNvGrpSpPr/>
          <p:nvPr userDrawn="1"/>
        </p:nvGrpSpPr>
        <p:grpSpPr>
          <a:xfrm>
            <a:off x="1061169" y="4665497"/>
            <a:ext cx="383814" cy="383814"/>
            <a:chOff x="254440" y="410958"/>
            <a:chExt cx="383814" cy="383814"/>
          </a:xfrm>
        </p:grpSpPr>
        <p:sp>
          <p:nvSpPr>
            <p:cNvPr id="20" name="Oval 19">
              <a:extLst>
                <a:ext uri="{FF2B5EF4-FFF2-40B4-BE49-F238E27FC236}">
                  <a16:creationId xmlns:a16="http://schemas.microsoft.com/office/drawing/2014/main" id="{31978E26-5111-420E-B5CF-68C85E5A5FAF}"/>
                </a:ext>
              </a:extLst>
            </p:cNvPr>
            <p:cNvSpPr/>
            <p:nvPr userDrawn="1"/>
          </p:nvSpPr>
          <p:spPr>
            <a:xfrm>
              <a:off x="254441" y="410959"/>
              <a:ext cx="383813" cy="383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21" name="Graphic 20" descr="Brain in head">
              <a:extLst>
                <a:ext uri="{FF2B5EF4-FFF2-40B4-BE49-F238E27FC236}">
                  <a16:creationId xmlns:a16="http://schemas.microsoft.com/office/drawing/2014/main" id="{FB283A47-A446-4155-A895-5A2B620735F2}"/>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4440" y="410958"/>
              <a:ext cx="383814" cy="383814"/>
            </a:xfrm>
            <a:prstGeom prst="rect">
              <a:avLst/>
            </a:prstGeom>
          </p:spPr>
        </p:pic>
      </p:grpSp>
      <p:grpSp>
        <p:nvGrpSpPr>
          <p:cNvPr id="25" name="Group 24">
            <a:extLst>
              <a:ext uri="{FF2B5EF4-FFF2-40B4-BE49-F238E27FC236}">
                <a16:creationId xmlns:a16="http://schemas.microsoft.com/office/drawing/2014/main" id="{A7C36C6D-2C34-4DCD-9CA6-682001C5CEC8}"/>
              </a:ext>
            </a:extLst>
          </p:cNvPr>
          <p:cNvGrpSpPr/>
          <p:nvPr userDrawn="1"/>
        </p:nvGrpSpPr>
        <p:grpSpPr>
          <a:xfrm>
            <a:off x="1061169" y="4113820"/>
            <a:ext cx="383814" cy="391009"/>
            <a:chOff x="229607" y="146696"/>
            <a:chExt cx="383814" cy="391009"/>
          </a:xfrm>
        </p:grpSpPr>
        <p:sp>
          <p:nvSpPr>
            <p:cNvPr id="23" name="Oval 22">
              <a:extLst>
                <a:ext uri="{FF2B5EF4-FFF2-40B4-BE49-F238E27FC236}">
                  <a16:creationId xmlns:a16="http://schemas.microsoft.com/office/drawing/2014/main" id="{321B2BEA-6D64-42FC-A4E3-FB04747E4A3B}"/>
                </a:ext>
              </a:extLst>
            </p:cNvPr>
            <p:cNvSpPr/>
            <p:nvPr userDrawn="1"/>
          </p:nvSpPr>
          <p:spPr>
            <a:xfrm>
              <a:off x="234769" y="164215"/>
              <a:ext cx="373490" cy="3734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24" name="Graphic 23" descr="Flask">
              <a:extLst>
                <a:ext uri="{FF2B5EF4-FFF2-40B4-BE49-F238E27FC236}">
                  <a16:creationId xmlns:a16="http://schemas.microsoft.com/office/drawing/2014/main" id="{28487752-6F80-4B71-BEE4-43206D012B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29607" y="146696"/>
              <a:ext cx="383814" cy="383814"/>
            </a:xfrm>
            <a:prstGeom prst="rect">
              <a:avLst/>
            </a:prstGeom>
          </p:spPr>
        </p:pic>
      </p:grpSp>
      <p:grpSp>
        <p:nvGrpSpPr>
          <p:cNvPr id="28" name="Group 27">
            <a:extLst>
              <a:ext uri="{FF2B5EF4-FFF2-40B4-BE49-F238E27FC236}">
                <a16:creationId xmlns:a16="http://schemas.microsoft.com/office/drawing/2014/main" id="{8AD4AA85-F00B-46FB-BB2B-9150B869B91A}"/>
              </a:ext>
            </a:extLst>
          </p:cNvPr>
          <p:cNvGrpSpPr/>
          <p:nvPr userDrawn="1"/>
        </p:nvGrpSpPr>
        <p:grpSpPr>
          <a:xfrm>
            <a:off x="1061169" y="826534"/>
            <a:ext cx="383815" cy="383815"/>
            <a:chOff x="245327" y="410956"/>
            <a:chExt cx="383815" cy="383815"/>
          </a:xfrm>
        </p:grpSpPr>
        <p:sp>
          <p:nvSpPr>
            <p:cNvPr id="26" name="Oval 25">
              <a:extLst>
                <a:ext uri="{FF2B5EF4-FFF2-40B4-BE49-F238E27FC236}">
                  <a16:creationId xmlns:a16="http://schemas.microsoft.com/office/drawing/2014/main" id="{9094F812-1FD6-4AB0-81AE-0DDF7AC6536C}"/>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27" name="Freeform: Shape 26">
              <a:extLst>
                <a:ext uri="{FF2B5EF4-FFF2-40B4-BE49-F238E27FC236}">
                  <a16:creationId xmlns:a16="http://schemas.microsoft.com/office/drawing/2014/main" id="{5CFA2B7C-2595-427C-897A-386AE6500240}"/>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dirty="0">
                <a:latin typeface="Verdana" panose="020B0604030504040204" pitchFamily="34" charset="0"/>
              </a:endParaRPr>
            </a:p>
          </p:txBody>
        </p:sp>
      </p:grpSp>
      <p:grpSp>
        <p:nvGrpSpPr>
          <p:cNvPr id="32" name="Group 31">
            <a:extLst>
              <a:ext uri="{FF2B5EF4-FFF2-40B4-BE49-F238E27FC236}">
                <a16:creationId xmlns:a16="http://schemas.microsoft.com/office/drawing/2014/main" id="{8C342926-515B-49EC-97BF-79F7444F21DF}"/>
              </a:ext>
            </a:extLst>
          </p:cNvPr>
          <p:cNvGrpSpPr/>
          <p:nvPr userDrawn="1"/>
        </p:nvGrpSpPr>
        <p:grpSpPr>
          <a:xfrm>
            <a:off x="1055994" y="2459978"/>
            <a:ext cx="388989" cy="383815"/>
            <a:chOff x="1055994" y="2436706"/>
            <a:chExt cx="388989" cy="383815"/>
          </a:xfrm>
        </p:grpSpPr>
        <p:sp>
          <p:nvSpPr>
            <p:cNvPr id="29" name="Oval 28">
              <a:extLst>
                <a:ext uri="{FF2B5EF4-FFF2-40B4-BE49-F238E27FC236}">
                  <a16:creationId xmlns:a16="http://schemas.microsoft.com/office/drawing/2014/main" id="{DF69717E-2F0C-4CE4-BC26-EA245F89B35E}"/>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30" name="Graphic 29" descr="Gears">
              <a:extLst>
                <a:ext uri="{FF2B5EF4-FFF2-40B4-BE49-F238E27FC236}">
                  <a16:creationId xmlns:a16="http://schemas.microsoft.com/office/drawing/2014/main" id="{EDA183B6-35C2-4498-B48F-390E2A28DB1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55994" y="2436706"/>
              <a:ext cx="383814" cy="383814"/>
            </a:xfrm>
            <a:prstGeom prst="rect">
              <a:avLst/>
            </a:prstGeom>
          </p:spPr>
        </p:pic>
      </p:grpSp>
    </p:spTree>
    <p:extLst>
      <p:ext uri="{BB962C8B-B14F-4D97-AF65-F5344CB8AC3E}">
        <p14:creationId xmlns:p14="http://schemas.microsoft.com/office/powerpoint/2010/main" val="1946815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8306886" y="470517"/>
            <a:ext cx="3518170" cy="4545366"/>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Convection</a:t>
            </a:r>
            <a:r>
              <a:rPr kumimoji="0" lang="en-US" sz="3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The transfer of thermal energy through a fluid (gas or liquid)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Due to differences in density</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Hot fluid rises while cold fluid sinks.  </a:t>
            </a:r>
          </a:p>
        </p:txBody>
      </p:sp>
      <p:pic>
        <p:nvPicPr>
          <p:cNvPr id="5" name="Picture 4" descr="https://upload.wikimedia.org/wikipedia/commons/thumb/f/f5/ConvectionCells.svg/1280px-ConvectionCells.svg.png"/>
          <p:cNvPicPr>
            <a:picLocks noChangeAspect="1" noChangeArrowheads="1"/>
          </p:cNvPicPr>
          <p:nvPr userDrawn="1"/>
        </p:nvPicPr>
        <p:blipFill>
          <a:blip r:embed="rId2" cstate="print"/>
          <a:srcRect/>
          <a:stretch>
            <a:fillRect/>
          </a:stretch>
        </p:blipFill>
        <p:spPr bwMode="auto">
          <a:xfrm>
            <a:off x="366944" y="1425346"/>
            <a:ext cx="4078157" cy="2937547"/>
          </a:xfrm>
          <a:prstGeom prst="rect">
            <a:avLst/>
          </a:prstGeom>
          <a:noFill/>
        </p:spPr>
      </p:pic>
      <p:sp>
        <p:nvSpPr>
          <p:cNvPr id="6" name="TextBox 5"/>
          <p:cNvSpPr txBox="1"/>
          <p:nvPr userDrawn="1"/>
        </p:nvSpPr>
        <p:spPr>
          <a:xfrm>
            <a:off x="797123" y="1003239"/>
            <a:ext cx="3217797" cy="400110"/>
          </a:xfrm>
          <a:prstGeom prst="rect">
            <a:avLst/>
          </a:prstGeom>
          <a:solidFill>
            <a:srgbClr val="FF000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Red (hot) rises</a:t>
            </a:r>
          </a:p>
        </p:txBody>
      </p:sp>
      <p:sp>
        <p:nvSpPr>
          <p:cNvPr id="7" name="TextBox 6"/>
          <p:cNvSpPr txBox="1"/>
          <p:nvPr userDrawn="1"/>
        </p:nvSpPr>
        <p:spPr>
          <a:xfrm>
            <a:off x="797123" y="4384891"/>
            <a:ext cx="3217797" cy="400110"/>
          </a:xfrm>
          <a:prstGeom prst="rect">
            <a:avLst/>
          </a:prstGeom>
          <a:solidFill>
            <a:srgbClr val="00B0F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Blue (cold) sinks</a:t>
            </a:r>
          </a:p>
        </p:txBody>
      </p:sp>
      <p:sp>
        <p:nvSpPr>
          <p:cNvPr id="3" name="Rectangle: Rounded Corners 2">
            <a:extLst>
              <a:ext uri="{FF2B5EF4-FFF2-40B4-BE49-F238E27FC236}">
                <a16:creationId xmlns:a16="http://schemas.microsoft.com/office/drawing/2014/main" id="{C5BE067A-3C04-4A51-99B6-489815CC99AC}"/>
              </a:ext>
            </a:extLst>
          </p:cNvPr>
          <p:cNvSpPr/>
          <p:nvPr userDrawn="1"/>
        </p:nvSpPr>
        <p:spPr>
          <a:xfrm>
            <a:off x="4873841" y="1003240"/>
            <a:ext cx="2672178" cy="3781762"/>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1210CD-5A4E-4903-8D0E-F3B57928EF56}"/>
              </a:ext>
            </a:extLst>
          </p:cNvPr>
          <p:cNvSpPr txBox="1"/>
          <p:nvPr userDrawn="1"/>
        </p:nvSpPr>
        <p:spPr>
          <a:xfrm>
            <a:off x="4873841" y="1003239"/>
            <a:ext cx="2672178" cy="2246769"/>
          </a:xfrm>
          <a:prstGeom prst="rect">
            <a:avLst/>
          </a:prstGeom>
          <a:noFill/>
        </p:spPr>
        <p:txBody>
          <a:bodyPr wrap="square" rtlCol="0">
            <a:spAutoFit/>
          </a:bodyPr>
          <a:lstStyle/>
          <a:p>
            <a:pPr algn="ctr"/>
            <a:r>
              <a:rPr lang="en-US" sz="1400" dirty="0">
                <a:solidFill>
                  <a:srgbClr val="9900CC"/>
                </a:solidFill>
                <a:latin typeface="Verdana" panose="020B0604030504040204" pitchFamily="34" charset="0"/>
                <a:ea typeface="Verdana" panose="020B0604030504040204" pitchFamily="34" charset="0"/>
              </a:rPr>
              <a:t>What is convection?</a:t>
            </a: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endParaRPr lang="en-US" sz="1400" dirty="0">
              <a:solidFill>
                <a:srgbClr val="9900CC"/>
              </a:solidFill>
              <a:latin typeface="Verdana" panose="020B0604030504040204" pitchFamily="34" charset="0"/>
              <a:ea typeface="Verdana" panose="020B0604030504040204" pitchFamily="34" charset="0"/>
            </a:endParaRPr>
          </a:p>
          <a:p>
            <a:pPr algn="ctr"/>
            <a:r>
              <a:rPr lang="en-US" sz="1400" dirty="0">
                <a:solidFill>
                  <a:srgbClr val="9900CC"/>
                </a:solidFill>
                <a:latin typeface="Verdana" panose="020B0604030504040204" pitchFamily="34" charset="0"/>
                <a:ea typeface="Verdana" panose="020B0604030504040204" pitchFamily="34" charset="0"/>
              </a:rPr>
              <a:t>How does this image show convection?</a:t>
            </a:r>
          </a:p>
        </p:txBody>
      </p:sp>
    </p:spTree>
    <p:extLst>
      <p:ext uri="{BB962C8B-B14F-4D97-AF65-F5344CB8AC3E}">
        <p14:creationId xmlns:p14="http://schemas.microsoft.com/office/powerpoint/2010/main" val="102856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8407153" y="408372"/>
            <a:ext cx="3373515" cy="4563555"/>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Radiation</a:t>
            </a:r>
            <a:r>
              <a:rPr kumimoji="0" lang="en-US" sz="3400" b="1"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Energy transmitted in waves or a stream of particles</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Travels through space and other types of matter</a:t>
            </a:r>
          </a:p>
        </p:txBody>
      </p:sp>
      <p:pic>
        <p:nvPicPr>
          <p:cNvPr id="5" name="Picture 4" descr="http://i.stack.imgur.com/1LHed.jpg"/>
          <p:cNvPicPr>
            <a:picLocks noChangeAspect="1" noChangeArrowheads="1"/>
          </p:cNvPicPr>
          <p:nvPr userDrawn="1"/>
        </p:nvPicPr>
        <p:blipFill>
          <a:blip r:embed="rId2" cstate="print"/>
          <a:srcRect/>
          <a:stretch>
            <a:fillRect/>
          </a:stretch>
        </p:blipFill>
        <p:spPr bwMode="auto">
          <a:xfrm>
            <a:off x="1071675" y="780190"/>
            <a:ext cx="5702920" cy="2856998"/>
          </a:xfrm>
          <a:prstGeom prst="rect">
            <a:avLst/>
          </a:prstGeom>
          <a:noFill/>
        </p:spPr>
      </p:pic>
      <p:sp>
        <p:nvSpPr>
          <p:cNvPr id="6" name="Rectangle: Rounded Corners 5">
            <a:extLst>
              <a:ext uri="{FF2B5EF4-FFF2-40B4-BE49-F238E27FC236}">
                <a16:creationId xmlns:a16="http://schemas.microsoft.com/office/drawing/2014/main" id="{8E712A75-FB4B-4DB5-A2B5-C866C05925E0}"/>
              </a:ext>
            </a:extLst>
          </p:cNvPr>
          <p:cNvSpPr/>
          <p:nvPr userDrawn="1"/>
        </p:nvSpPr>
        <p:spPr>
          <a:xfrm>
            <a:off x="564510" y="3641299"/>
            <a:ext cx="2834640" cy="1458687"/>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lgn="ctr"/>
            <a:r>
              <a:rPr lang="en-US" sz="1400">
                <a:solidFill>
                  <a:srgbClr val="9900CC"/>
                </a:solidFill>
                <a:latin typeface="Verdana" panose="020B0604030504040204" pitchFamily="34" charset="0"/>
                <a:ea typeface="Verdana" panose="020B0604030504040204" pitchFamily="34" charset="0"/>
              </a:rPr>
              <a:t>What is radiation?</a:t>
            </a:r>
            <a:endParaRPr lang="en-US" sz="1400" dirty="0">
              <a:solidFill>
                <a:srgbClr val="9900CC"/>
              </a:solidFill>
              <a:latin typeface="Verdana" panose="020B0604030504040204" pitchFamily="34" charset="0"/>
              <a:ea typeface="Verdana" panose="020B0604030504040204" pitchFamily="34" charset="0"/>
            </a:endParaRPr>
          </a:p>
        </p:txBody>
      </p:sp>
      <p:sp>
        <p:nvSpPr>
          <p:cNvPr id="8" name="Rectangle: Rounded Corners 7">
            <a:extLst>
              <a:ext uri="{FF2B5EF4-FFF2-40B4-BE49-F238E27FC236}">
                <a16:creationId xmlns:a16="http://schemas.microsoft.com/office/drawing/2014/main" id="{D67A3D58-EB39-45A1-8886-10DA9061862C}"/>
              </a:ext>
            </a:extLst>
          </p:cNvPr>
          <p:cNvSpPr/>
          <p:nvPr userDrawn="1"/>
        </p:nvSpPr>
        <p:spPr>
          <a:xfrm>
            <a:off x="4366768" y="3637188"/>
            <a:ext cx="2834640" cy="1458687"/>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lgn="ctr"/>
            <a:r>
              <a:rPr lang="en-US" sz="1400">
                <a:solidFill>
                  <a:srgbClr val="9900CC"/>
                </a:solidFill>
                <a:latin typeface="Verdana" panose="020B0604030504040204" pitchFamily="34" charset="0"/>
                <a:ea typeface="Verdana" panose="020B0604030504040204" pitchFamily="34" charset="0"/>
              </a:rPr>
              <a:t>How does this image show radiation?</a:t>
            </a:r>
            <a:endParaRPr lang="en-US" sz="1400" dirty="0">
              <a:solidFill>
                <a:srgbClr val="9900C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324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11999" y="1686972"/>
            <a:ext cx="5657358" cy="4620682"/>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Title INB Template</a:t>
            </a:r>
          </a:p>
          <a:p>
            <a:pPr marL="742950" marR="0" lvl="0" indent="-742950" algn="l" defTabSz="914400" rtl="0" eaLnBrk="1" fontAlgn="auto" latinLnBrk="0" hangingPunct="1">
              <a:lnSpc>
                <a:spcPct val="90000"/>
              </a:lnSpc>
              <a:spcBef>
                <a:spcPts val="1100"/>
              </a:spcBef>
              <a:spcAft>
                <a:spcPts val="0"/>
              </a:spcAft>
              <a:buClrTx/>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Cut out the Template.</a:t>
            </a:r>
          </a:p>
          <a:p>
            <a:pPr marL="742950" marR="0" lvl="0" indent="-742950" algn="l" defTabSz="914400" rtl="0" eaLnBrk="1" fontAlgn="auto" latinLnBrk="0" hangingPunct="1">
              <a:lnSpc>
                <a:spcPct val="90000"/>
              </a:lnSpc>
              <a:spcBef>
                <a:spcPts val="1100"/>
              </a:spcBef>
              <a:spcAft>
                <a:spcPts val="0"/>
              </a:spcAft>
              <a:buClrTx/>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Paste the tab into your notebook and paste the section under the adjacent triangle.</a:t>
            </a:r>
          </a:p>
          <a:p>
            <a:pPr marL="742950" marR="0" lvl="0" indent="-742950" algn="l" defTabSz="914400" rtl="0" eaLnBrk="1" fontAlgn="auto" latinLnBrk="0" hangingPunct="1">
              <a:lnSpc>
                <a:spcPct val="90000"/>
              </a:lnSpc>
              <a:spcBef>
                <a:spcPts val="1100"/>
              </a:spcBef>
              <a:spcAft>
                <a:spcPts val="0"/>
              </a:spcAft>
              <a:buClrTx/>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Make a pyramid</a:t>
            </a:r>
            <a:r>
              <a:rPr kumimoji="0" lang="en-US" sz="3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742950" marR="0" lvl="0" indent="-742950" algn="l" defTabSz="914400" rtl="0" eaLnBrk="1" fontAlgn="auto" latinLnBrk="0" hangingPunct="1">
              <a:lnSpc>
                <a:spcPct val="90000"/>
              </a:lnSpc>
              <a:spcBef>
                <a:spcPts val="1100"/>
              </a:spcBef>
              <a:spcAft>
                <a:spcPts val="0"/>
              </a:spcAft>
              <a:buClrTx/>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Use this for your definitions.</a:t>
            </a:r>
          </a:p>
        </p:txBody>
      </p:sp>
      <p:pic>
        <p:nvPicPr>
          <p:cNvPr id="6" name="Picture 2" descr="C:\Users\Josie\Dropbox\5E Lesson Plans\Energy\Images\Slide03.png"/>
          <p:cNvPicPr>
            <a:picLocks noChangeAspect="1" noChangeArrowheads="1"/>
          </p:cNvPicPr>
          <p:nvPr userDrawn="1"/>
        </p:nvPicPr>
        <p:blipFill>
          <a:blip r:embed="rId2" cstate="print"/>
          <a:srcRect/>
          <a:stretch>
            <a:fillRect/>
          </a:stretch>
        </p:blipFill>
        <p:spPr bwMode="auto">
          <a:xfrm rot="5400000">
            <a:off x="5770949" y="765145"/>
            <a:ext cx="5266906" cy="3950180"/>
          </a:xfrm>
          <a:prstGeom prst="rect">
            <a:avLst/>
          </a:prstGeom>
          <a:noFill/>
        </p:spPr>
      </p:pic>
    </p:spTree>
    <p:extLst>
      <p:ext uri="{BB962C8B-B14F-4D97-AF65-F5344CB8AC3E}">
        <p14:creationId xmlns:p14="http://schemas.microsoft.com/office/powerpoint/2010/main" val="2272727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818612-C70B-2F4F-A67B-BACBF5276690}"/>
              </a:ext>
            </a:extLst>
          </p:cNvPr>
          <p:cNvSpPr txBox="1"/>
          <p:nvPr userDrawn="1"/>
        </p:nvSpPr>
        <p:spPr>
          <a:xfrm>
            <a:off x="-1" y="714498"/>
            <a:ext cx="3459893" cy="738664"/>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You will use each piece below once. Click and drag each piece to its correct spot.</a:t>
            </a:r>
          </a:p>
        </p:txBody>
      </p:sp>
      <p:sp>
        <p:nvSpPr>
          <p:cNvPr id="5" name="Freeform: Shape 6">
            <a:extLst>
              <a:ext uri="{FF2B5EF4-FFF2-40B4-BE49-F238E27FC236}">
                <a16:creationId xmlns:a16="http://schemas.microsoft.com/office/drawing/2014/main" id="{85A0B238-0CD0-2D4F-86B5-46CA504471B2}"/>
              </a:ext>
            </a:extLst>
          </p:cNvPr>
          <p:cNvSpPr>
            <a:spLocks noChangeAspect="1"/>
          </p:cNvSpPr>
          <p:nvPr userDrawn="1"/>
        </p:nvSpPr>
        <p:spPr>
          <a:xfrm>
            <a:off x="4860211" y="1717587"/>
            <a:ext cx="1766238" cy="1645611"/>
          </a:xfrm>
          <a:custGeom>
            <a:avLst/>
            <a:gdLst>
              <a:gd name="connsiteX0" fmla="*/ 493436 w 964383"/>
              <a:gd name="connsiteY0" fmla="*/ 0 h 898519"/>
              <a:gd name="connsiteX1" fmla="*/ 964383 w 964383"/>
              <a:gd name="connsiteY1" fmla="*/ 898519 h 898519"/>
              <a:gd name="connsiteX2" fmla="*/ 0 w 964383"/>
              <a:gd name="connsiteY2" fmla="*/ 898519 h 898519"/>
              <a:gd name="connsiteX3" fmla="*/ 493436 w 964383"/>
              <a:gd name="connsiteY3" fmla="*/ 0 h 898519"/>
            </a:gdLst>
            <a:ahLst/>
            <a:cxnLst>
              <a:cxn ang="0">
                <a:pos x="connsiteX0" y="connsiteY0"/>
              </a:cxn>
              <a:cxn ang="0">
                <a:pos x="connsiteX1" y="connsiteY1"/>
              </a:cxn>
              <a:cxn ang="0">
                <a:pos x="connsiteX2" y="connsiteY2"/>
              </a:cxn>
              <a:cxn ang="0">
                <a:pos x="connsiteX3" y="connsiteY3"/>
              </a:cxn>
            </a:cxnLst>
            <a:rect l="l" t="t" r="r" b="b"/>
            <a:pathLst>
              <a:path w="964383" h="898519">
                <a:moveTo>
                  <a:pt x="493436" y="0"/>
                </a:moveTo>
                <a:lnTo>
                  <a:pt x="964383" y="898519"/>
                </a:lnTo>
                <a:lnTo>
                  <a:pt x="0" y="898519"/>
                </a:lnTo>
                <a:lnTo>
                  <a:pt x="493436" y="0"/>
                </a:lnTo>
                <a:close/>
              </a:path>
            </a:pathLst>
          </a:custGeom>
          <a:solidFill>
            <a:srgbClr val="ACADD9"/>
          </a:solidFill>
          <a:ln>
            <a:solidFill>
              <a:srgbClr val="ACADD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r>
              <a:rPr lang="en-US" sz="1600" b="1" dirty="0">
                <a:solidFill>
                  <a:srgbClr val="9900CC"/>
                </a:solidFill>
                <a:latin typeface="Verdana" panose="020B0604030504040204" pitchFamily="34" charset="0"/>
                <a:ea typeface="Verdana" panose="020B0604030504040204" pitchFamily="34" charset="0"/>
              </a:rPr>
              <a:t>Conduction</a:t>
            </a:r>
            <a:endParaRPr lang="en-US" sz="1600" b="1" baseline="-25000" dirty="0">
              <a:solidFill>
                <a:srgbClr val="9900CC"/>
              </a:solidFill>
              <a:latin typeface="Verdana" panose="020B0604030504040204" pitchFamily="34" charset="0"/>
              <a:ea typeface="Verdana" panose="020B0604030504040204" pitchFamily="34" charset="0"/>
            </a:endParaRPr>
          </a:p>
        </p:txBody>
      </p:sp>
      <p:sp>
        <p:nvSpPr>
          <p:cNvPr id="7" name="Rectangle 6">
            <a:extLst>
              <a:ext uri="{FF2B5EF4-FFF2-40B4-BE49-F238E27FC236}">
                <a16:creationId xmlns:a16="http://schemas.microsoft.com/office/drawing/2014/main" id="{3E9394BA-96F2-444E-B248-87D9342F2178}"/>
              </a:ext>
            </a:extLst>
          </p:cNvPr>
          <p:cNvSpPr/>
          <p:nvPr userDrawn="1"/>
        </p:nvSpPr>
        <p:spPr>
          <a:xfrm>
            <a:off x="4322617" y="766696"/>
            <a:ext cx="7869383" cy="307777"/>
          </a:xfrm>
          <a:prstGeom prst="rect">
            <a:avLst/>
          </a:prstGeom>
        </p:spPr>
        <p:txBody>
          <a:bodyPr wrap="square">
            <a:spAutoFit/>
          </a:bodyPr>
          <a:lstStyle/>
          <a:p>
            <a:pPr algn="ctr"/>
            <a:r>
              <a:rPr lang="en-US" sz="1400" dirty="0">
                <a:solidFill>
                  <a:schemeClr val="tx1"/>
                </a:solidFill>
                <a:latin typeface="Verdana" panose="020B0604030504040204" pitchFamily="34" charset="0"/>
                <a:ea typeface="Verdana" panose="020B0604030504040204" pitchFamily="34" charset="0"/>
              </a:rPr>
              <a:t>Build a pyramid that includes the definition for each vocabulary word. </a:t>
            </a:r>
            <a:endParaRPr lang="en-US" sz="1400" dirty="0">
              <a:solidFill>
                <a:schemeClr val="tx1"/>
              </a:solidFill>
            </a:endParaRPr>
          </a:p>
        </p:txBody>
      </p:sp>
      <p:pic>
        <p:nvPicPr>
          <p:cNvPr id="17" name="Picture 16">
            <a:extLst>
              <a:ext uri="{FF2B5EF4-FFF2-40B4-BE49-F238E27FC236}">
                <a16:creationId xmlns:a16="http://schemas.microsoft.com/office/drawing/2014/main" id="{C4E76740-0136-514A-814A-01485FEE976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59892" y="766696"/>
            <a:ext cx="683830" cy="683830"/>
          </a:xfrm>
          <a:prstGeom prst="rect">
            <a:avLst/>
          </a:prstGeom>
        </p:spPr>
      </p:pic>
      <p:sp>
        <p:nvSpPr>
          <p:cNvPr id="19" name="Freeform: Shape 6">
            <a:extLst>
              <a:ext uri="{FF2B5EF4-FFF2-40B4-BE49-F238E27FC236}">
                <a16:creationId xmlns:a16="http://schemas.microsoft.com/office/drawing/2014/main" id="{0277A34F-587E-4F4A-91BD-FD182EA779FF}"/>
              </a:ext>
            </a:extLst>
          </p:cNvPr>
          <p:cNvSpPr>
            <a:spLocks noChangeAspect="1"/>
          </p:cNvSpPr>
          <p:nvPr userDrawn="1"/>
        </p:nvSpPr>
        <p:spPr>
          <a:xfrm>
            <a:off x="7341670" y="1717587"/>
            <a:ext cx="1766238" cy="1645611"/>
          </a:xfrm>
          <a:custGeom>
            <a:avLst/>
            <a:gdLst>
              <a:gd name="connsiteX0" fmla="*/ 493436 w 964383"/>
              <a:gd name="connsiteY0" fmla="*/ 0 h 898519"/>
              <a:gd name="connsiteX1" fmla="*/ 964383 w 964383"/>
              <a:gd name="connsiteY1" fmla="*/ 898519 h 898519"/>
              <a:gd name="connsiteX2" fmla="*/ 0 w 964383"/>
              <a:gd name="connsiteY2" fmla="*/ 898519 h 898519"/>
              <a:gd name="connsiteX3" fmla="*/ 493436 w 964383"/>
              <a:gd name="connsiteY3" fmla="*/ 0 h 898519"/>
            </a:gdLst>
            <a:ahLst/>
            <a:cxnLst>
              <a:cxn ang="0">
                <a:pos x="connsiteX0" y="connsiteY0"/>
              </a:cxn>
              <a:cxn ang="0">
                <a:pos x="connsiteX1" y="connsiteY1"/>
              </a:cxn>
              <a:cxn ang="0">
                <a:pos x="connsiteX2" y="connsiteY2"/>
              </a:cxn>
              <a:cxn ang="0">
                <a:pos x="connsiteX3" y="connsiteY3"/>
              </a:cxn>
            </a:cxnLst>
            <a:rect l="l" t="t" r="r" b="b"/>
            <a:pathLst>
              <a:path w="964383" h="898519">
                <a:moveTo>
                  <a:pt x="493436" y="0"/>
                </a:moveTo>
                <a:lnTo>
                  <a:pt x="964383" y="898519"/>
                </a:lnTo>
                <a:lnTo>
                  <a:pt x="0" y="898519"/>
                </a:lnTo>
                <a:lnTo>
                  <a:pt x="493436" y="0"/>
                </a:lnTo>
                <a:close/>
              </a:path>
            </a:pathLst>
          </a:custGeom>
          <a:solidFill>
            <a:srgbClr val="ACADD9"/>
          </a:solidFill>
          <a:ln>
            <a:solidFill>
              <a:srgbClr val="ACADD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r>
              <a:rPr lang="en-US" sz="1600" b="1" dirty="0">
                <a:solidFill>
                  <a:srgbClr val="9900CC"/>
                </a:solidFill>
                <a:latin typeface="Verdana" panose="020B0604030504040204" pitchFamily="34" charset="0"/>
                <a:ea typeface="Verdana" panose="020B0604030504040204" pitchFamily="34" charset="0"/>
              </a:rPr>
              <a:t>Convection</a:t>
            </a:r>
            <a:endParaRPr lang="en-US" sz="1600" b="1" baseline="-25000" dirty="0">
              <a:solidFill>
                <a:srgbClr val="9900CC"/>
              </a:solidFill>
              <a:latin typeface="Verdana" panose="020B0604030504040204" pitchFamily="34" charset="0"/>
              <a:ea typeface="Verdana" panose="020B0604030504040204" pitchFamily="34" charset="0"/>
            </a:endParaRPr>
          </a:p>
        </p:txBody>
      </p:sp>
      <p:sp>
        <p:nvSpPr>
          <p:cNvPr id="23" name="Freeform: Shape 6">
            <a:extLst>
              <a:ext uri="{FF2B5EF4-FFF2-40B4-BE49-F238E27FC236}">
                <a16:creationId xmlns:a16="http://schemas.microsoft.com/office/drawing/2014/main" id="{EBB584D7-0B45-EA4F-9E24-127F5D57F51E}"/>
              </a:ext>
            </a:extLst>
          </p:cNvPr>
          <p:cNvSpPr>
            <a:spLocks noChangeAspect="1"/>
          </p:cNvSpPr>
          <p:nvPr userDrawn="1"/>
        </p:nvSpPr>
        <p:spPr>
          <a:xfrm>
            <a:off x="9851310" y="1717587"/>
            <a:ext cx="1766238" cy="1645611"/>
          </a:xfrm>
          <a:custGeom>
            <a:avLst/>
            <a:gdLst>
              <a:gd name="connsiteX0" fmla="*/ 493436 w 964383"/>
              <a:gd name="connsiteY0" fmla="*/ 0 h 898519"/>
              <a:gd name="connsiteX1" fmla="*/ 964383 w 964383"/>
              <a:gd name="connsiteY1" fmla="*/ 898519 h 898519"/>
              <a:gd name="connsiteX2" fmla="*/ 0 w 964383"/>
              <a:gd name="connsiteY2" fmla="*/ 898519 h 898519"/>
              <a:gd name="connsiteX3" fmla="*/ 493436 w 964383"/>
              <a:gd name="connsiteY3" fmla="*/ 0 h 898519"/>
            </a:gdLst>
            <a:ahLst/>
            <a:cxnLst>
              <a:cxn ang="0">
                <a:pos x="connsiteX0" y="connsiteY0"/>
              </a:cxn>
              <a:cxn ang="0">
                <a:pos x="connsiteX1" y="connsiteY1"/>
              </a:cxn>
              <a:cxn ang="0">
                <a:pos x="connsiteX2" y="connsiteY2"/>
              </a:cxn>
              <a:cxn ang="0">
                <a:pos x="connsiteX3" y="connsiteY3"/>
              </a:cxn>
            </a:cxnLst>
            <a:rect l="l" t="t" r="r" b="b"/>
            <a:pathLst>
              <a:path w="964383" h="898519">
                <a:moveTo>
                  <a:pt x="493436" y="0"/>
                </a:moveTo>
                <a:lnTo>
                  <a:pt x="964383" y="898519"/>
                </a:lnTo>
                <a:lnTo>
                  <a:pt x="0" y="898519"/>
                </a:lnTo>
                <a:lnTo>
                  <a:pt x="493436" y="0"/>
                </a:lnTo>
                <a:close/>
              </a:path>
            </a:pathLst>
          </a:custGeom>
          <a:solidFill>
            <a:srgbClr val="ACADD9"/>
          </a:solidFill>
          <a:ln>
            <a:solidFill>
              <a:srgbClr val="ACADD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endParaRPr lang="en-US" sz="1600" b="1" dirty="0">
              <a:solidFill>
                <a:srgbClr val="9900CC"/>
              </a:solidFill>
              <a:latin typeface="Verdana" panose="020B0604030504040204" pitchFamily="34" charset="0"/>
              <a:ea typeface="Verdana" panose="020B0604030504040204" pitchFamily="34" charset="0"/>
            </a:endParaRPr>
          </a:p>
          <a:p>
            <a:pPr algn="ctr"/>
            <a:r>
              <a:rPr lang="en-US" sz="1600" b="1" dirty="0">
                <a:solidFill>
                  <a:srgbClr val="9900CC"/>
                </a:solidFill>
                <a:latin typeface="Verdana" panose="020B0604030504040204" pitchFamily="34" charset="0"/>
                <a:ea typeface="Verdana" panose="020B0604030504040204" pitchFamily="34" charset="0"/>
              </a:rPr>
              <a:t>Radiation</a:t>
            </a:r>
            <a:endParaRPr lang="en-US" sz="1600" b="1" baseline="-25000" dirty="0">
              <a:solidFill>
                <a:srgbClr val="9900CC"/>
              </a:solidFill>
              <a:latin typeface="Verdana" panose="020B0604030504040204" pitchFamily="34" charset="0"/>
              <a:ea typeface="Verdana" panose="020B0604030504040204" pitchFamily="34" charset="0"/>
            </a:endParaRPr>
          </a:p>
        </p:txBody>
      </p:sp>
      <p:sp>
        <p:nvSpPr>
          <p:cNvPr id="3" name="Trapezoid 2">
            <a:extLst>
              <a:ext uri="{FF2B5EF4-FFF2-40B4-BE49-F238E27FC236}">
                <a16:creationId xmlns:a16="http://schemas.microsoft.com/office/drawing/2014/main" id="{E4E7064D-F7C1-4FC6-9DF1-BACCD1DC0AAE}"/>
              </a:ext>
            </a:extLst>
          </p:cNvPr>
          <p:cNvSpPr/>
          <p:nvPr userDrawn="1"/>
        </p:nvSpPr>
        <p:spPr>
          <a:xfrm>
            <a:off x="4577013" y="3363198"/>
            <a:ext cx="2332633" cy="643114"/>
          </a:xfrm>
          <a:prstGeom prst="trapezoid">
            <a:avLst>
              <a:gd name="adj" fmla="val 44254"/>
            </a:avLst>
          </a:prstGeom>
          <a:solidFill>
            <a:schemeClr val="bg1"/>
          </a:solidFill>
          <a:ln>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rapezoid 1">
            <a:extLst>
              <a:ext uri="{FF2B5EF4-FFF2-40B4-BE49-F238E27FC236}">
                <a16:creationId xmlns:a16="http://schemas.microsoft.com/office/drawing/2014/main" id="{5CAAC03D-1FE0-4169-B964-8E810B75BAD7}"/>
              </a:ext>
            </a:extLst>
          </p:cNvPr>
          <p:cNvSpPr/>
          <p:nvPr userDrawn="1"/>
        </p:nvSpPr>
        <p:spPr>
          <a:xfrm>
            <a:off x="7058473" y="3363198"/>
            <a:ext cx="2332633" cy="643114"/>
          </a:xfrm>
          <a:prstGeom prst="trapezoid">
            <a:avLst>
              <a:gd name="adj" fmla="val 44254"/>
            </a:avLst>
          </a:prstGeom>
          <a:solidFill>
            <a:schemeClr val="bg1"/>
          </a:solidFill>
          <a:ln>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BD4DFA63-2FC9-4632-9C17-0A68F66B5DA3}"/>
              </a:ext>
            </a:extLst>
          </p:cNvPr>
          <p:cNvSpPr/>
          <p:nvPr userDrawn="1"/>
        </p:nvSpPr>
        <p:spPr>
          <a:xfrm>
            <a:off x="9568113" y="3363198"/>
            <a:ext cx="2332633" cy="643114"/>
          </a:xfrm>
          <a:prstGeom prst="trapezoid">
            <a:avLst>
              <a:gd name="adj" fmla="val 44254"/>
            </a:avLst>
          </a:prstGeom>
          <a:solidFill>
            <a:schemeClr val="bg1"/>
          </a:solidFill>
          <a:ln>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073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491EF3E-29E3-0948-8C51-2CFD95ECB2FC}"/>
              </a:ext>
            </a:extLst>
          </p:cNvPr>
          <p:cNvGraphicFramePr>
            <a:graphicFrameLocks noGrp="1"/>
          </p:cNvGraphicFramePr>
          <p:nvPr userDrawn="1">
            <p:extLst>
              <p:ext uri="{D42A27DB-BD31-4B8C-83A1-F6EECF244321}">
                <p14:modId xmlns:p14="http://schemas.microsoft.com/office/powerpoint/2010/main" val="1936731389"/>
              </p:ext>
            </p:extLst>
          </p:nvPr>
        </p:nvGraphicFramePr>
        <p:xfrm>
          <a:off x="4429807" y="848533"/>
          <a:ext cx="7575824" cy="4269112"/>
        </p:xfrm>
        <a:graphic>
          <a:graphicData uri="http://schemas.openxmlformats.org/drawingml/2006/table">
            <a:tbl>
              <a:tblPr firstRow="1" bandRow="1">
                <a:tableStyleId>{5940675A-B579-460E-94D1-54222C63F5DA}</a:tableStyleId>
              </a:tblPr>
              <a:tblGrid>
                <a:gridCol w="3579632">
                  <a:extLst>
                    <a:ext uri="{9D8B030D-6E8A-4147-A177-3AD203B41FA5}">
                      <a16:colId xmlns:a16="http://schemas.microsoft.com/office/drawing/2014/main" val="2953790914"/>
                    </a:ext>
                  </a:extLst>
                </a:gridCol>
                <a:gridCol w="1332064">
                  <a:extLst>
                    <a:ext uri="{9D8B030D-6E8A-4147-A177-3AD203B41FA5}">
                      <a16:colId xmlns:a16="http://schemas.microsoft.com/office/drawing/2014/main" val="3250613320"/>
                    </a:ext>
                  </a:extLst>
                </a:gridCol>
                <a:gridCol w="1332064">
                  <a:extLst>
                    <a:ext uri="{9D8B030D-6E8A-4147-A177-3AD203B41FA5}">
                      <a16:colId xmlns:a16="http://schemas.microsoft.com/office/drawing/2014/main" val="157196060"/>
                    </a:ext>
                  </a:extLst>
                </a:gridCol>
                <a:gridCol w="1332064">
                  <a:extLst>
                    <a:ext uri="{9D8B030D-6E8A-4147-A177-3AD203B41FA5}">
                      <a16:colId xmlns:a16="http://schemas.microsoft.com/office/drawing/2014/main" val="118012825"/>
                    </a:ext>
                  </a:extLst>
                </a:gridCol>
              </a:tblGrid>
              <a:tr h="688626">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Feeling the warmth of a bonfire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84550905"/>
                  </a:ext>
                </a:extLst>
              </a:tr>
              <a:tr h="688626">
                <a:tc>
                  <a:txBody>
                    <a:bodyPr/>
                    <a:lstStyle/>
                    <a:p>
                      <a:pPr algn="ctr"/>
                      <a:r>
                        <a:rPr lang="en-US" sz="1800" b="1" kern="1200" dirty="0">
                          <a:solidFill>
                            <a:srgbClr val="9900CC"/>
                          </a:solidFill>
                          <a:latin typeface="Verdana" panose="020B0604030504040204" pitchFamily="34" charset="0"/>
                          <a:ea typeface="Verdana" panose="020B0604030504040204" pitchFamily="34" charset="0"/>
                          <a:cs typeface="Verdana" panose="020B0604030504040204" pitchFamily="34" charset="0"/>
                        </a:rPr>
                        <a:t>Touching a metal spoon in a cup of hot liquid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27007854"/>
                  </a:ext>
                </a:extLst>
              </a:tr>
              <a:tr h="688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Hot water rising in the oceans, cold sinking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29872138"/>
                  </a:ext>
                </a:extLst>
              </a:tr>
              <a:tr h="688626">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Hot magma rising in the mantle, cold sinking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53759710"/>
                  </a:ext>
                </a:extLst>
              </a:tr>
              <a:tr h="688626">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Laying out in the sun at a beach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97973140"/>
                  </a:ext>
                </a:extLst>
              </a:tr>
              <a:tr h="825982">
                <a:tc>
                  <a:txBody>
                    <a:bodyPr/>
                    <a:lstStyle/>
                    <a:p>
                      <a:pPr algn="ctr"/>
                      <a:r>
                        <a:rPr lang="en-US" b="1" dirty="0">
                          <a:solidFill>
                            <a:srgbClr val="9900CC"/>
                          </a:solidFill>
                          <a:latin typeface="Verdana" panose="020B0604030504040204" pitchFamily="34" charset="0"/>
                          <a:ea typeface="Verdana" panose="020B0604030504040204" pitchFamily="34" charset="0"/>
                          <a:cs typeface="Verdana" panose="020B0604030504040204" pitchFamily="34" charset="0"/>
                        </a:rPr>
                        <a:t>Feeling the heat from a hot poker in a fire place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en-US" sz="1800" b="1" kern="1200" dirty="0">
                        <a:solidFill>
                          <a:srgbClr val="800080"/>
                        </a:solidFill>
                        <a:latin typeface="Verdana" panose="020B0604030504040204" pitchFamily="34" charset="0"/>
                        <a:ea typeface="Verdana" panose="020B0604030504040204" pitchFamily="34" charset="0"/>
                        <a:cs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58809496"/>
                  </a:ext>
                </a:extLst>
              </a:tr>
            </a:tbl>
          </a:graphicData>
        </a:graphic>
      </p:graphicFrame>
      <p:sp>
        <p:nvSpPr>
          <p:cNvPr id="8" name="TextBox 7">
            <a:extLst>
              <a:ext uri="{FF2B5EF4-FFF2-40B4-BE49-F238E27FC236}">
                <a16:creationId xmlns:a16="http://schemas.microsoft.com/office/drawing/2014/main" id="{9427591C-BDE2-004A-9A92-025D61B737BB}"/>
              </a:ext>
            </a:extLst>
          </p:cNvPr>
          <p:cNvSpPr txBox="1"/>
          <p:nvPr userDrawn="1"/>
        </p:nvSpPr>
        <p:spPr>
          <a:xfrm>
            <a:off x="136363" y="943558"/>
            <a:ext cx="4174380" cy="4093428"/>
          </a:xfrm>
          <a:prstGeom prst="rect">
            <a:avLst/>
          </a:prstGeom>
          <a:noFill/>
        </p:spPr>
        <p:txBody>
          <a:bodyPr wrap="square" rtlCol="0">
            <a:spAutoFit/>
          </a:bodyPr>
          <a:lstStyle/>
          <a:p>
            <a:pPr marL="7938" indent="0" algn="ctr">
              <a:buNone/>
              <a:tabLst/>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Read the description on the left column. Choose the word that best matches the description.</a:t>
            </a:r>
            <a:endPar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7938" indent="0" algn="ctr">
              <a:buNone/>
              <a:tabLst/>
            </a:pP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7938" indent="0" algn="l">
              <a:buNone/>
              <a:tabLst/>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Click on your answer choice and drag it off to the side.  </a:t>
            </a:r>
            <a:b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If you are correct you will reveal a     .  If you are incorrect, it will reveal an      and you should try again.</a:t>
            </a:r>
          </a:p>
        </p:txBody>
      </p:sp>
      <p:pic>
        <p:nvPicPr>
          <p:cNvPr id="9" name="Picture 8">
            <a:extLst>
              <a:ext uri="{FF2B5EF4-FFF2-40B4-BE49-F238E27FC236}">
                <a16:creationId xmlns:a16="http://schemas.microsoft.com/office/drawing/2014/main" id="{E8D080FB-5F55-754A-8340-3A7E03FBB702}"/>
              </a:ext>
            </a:extLst>
          </p:cNvPr>
          <p:cNvPicPr>
            <a:picLocks noChangeAspect="1"/>
          </p:cNvPicPr>
          <p:nvPr userDrawn="1"/>
        </p:nvPicPr>
        <p:blipFill rotWithShape="1">
          <a:blip r:embed="rId2"/>
          <a:srcRect l="22225" t="7321" r="19700" b="22563"/>
          <a:stretch/>
        </p:blipFill>
        <p:spPr>
          <a:xfrm>
            <a:off x="1337960" y="4022288"/>
            <a:ext cx="350520" cy="350520"/>
          </a:xfrm>
          <a:prstGeom prst="rect">
            <a:avLst/>
          </a:prstGeom>
        </p:spPr>
      </p:pic>
      <p:pic>
        <p:nvPicPr>
          <p:cNvPr id="10" name="Picture 9">
            <a:extLst>
              <a:ext uri="{FF2B5EF4-FFF2-40B4-BE49-F238E27FC236}">
                <a16:creationId xmlns:a16="http://schemas.microsoft.com/office/drawing/2014/main" id="{DA271C7F-64C8-FB49-87AA-698BD6540B49}"/>
              </a:ext>
            </a:extLst>
          </p:cNvPr>
          <p:cNvPicPr>
            <a:picLocks noChangeAspect="1"/>
          </p:cNvPicPr>
          <p:nvPr userDrawn="1"/>
        </p:nvPicPr>
        <p:blipFill rotWithShape="1">
          <a:blip r:embed="rId3"/>
          <a:srcRect l="17721" t="8003" r="19804" b="17547"/>
          <a:stretch/>
        </p:blipFill>
        <p:spPr>
          <a:xfrm>
            <a:off x="3585975" y="4338241"/>
            <a:ext cx="347472" cy="338787"/>
          </a:xfrm>
          <a:prstGeom prst="rect">
            <a:avLst/>
          </a:prstGeom>
        </p:spPr>
      </p:pic>
      <p:pic>
        <p:nvPicPr>
          <p:cNvPr id="11" name="Picture 10">
            <a:extLst>
              <a:ext uri="{FF2B5EF4-FFF2-40B4-BE49-F238E27FC236}">
                <a16:creationId xmlns:a16="http://schemas.microsoft.com/office/drawing/2014/main" id="{5ED4B30C-8ED9-D247-9B7B-651A42A32463}"/>
              </a:ext>
            </a:extLst>
          </p:cNvPr>
          <p:cNvPicPr>
            <a:picLocks noChangeAspect="1"/>
          </p:cNvPicPr>
          <p:nvPr userDrawn="1"/>
        </p:nvPicPr>
        <p:blipFill rotWithShape="1">
          <a:blip r:embed="rId2"/>
          <a:srcRect l="22225" t="7321" r="19700" b="22563"/>
          <a:stretch/>
        </p:blipFill>
        <p:spPr>
          <a:xfrm>
            <a:off x="9875502" y="2359446"/>
            <a:ext cx="350520" cy="350520"/>
          </a:xfrm>
          <a:prstGeom prst="rect">
            <a:avLst/>
          </a:prstGeom>
        </p:spPr>
      </p:pic>
      <p:pic>
        <p:nvPicPr>
          <p:cNvPr id="13" name="Picture 12">
            <a:extLst>
              <a:ext uri="{FF2B5EF4-FFF2-40B4-BE49-F238E27FC236}">
                <a16:creationId xmlns:a16="http://schemas.microsoft.com/office/drawing/2014/main" id="{5C327C96-6A20-2B44-A3AC-EA74655E3356}"/>
              </a:ext>
            </a:extLst>
          </p:cNvPr>
          <p:cNvPicPr>
            <a:picLocks noChangeAspect="1"/>
          </p:cNvPicPr>
          <p:nvPr userDrawn="1"/>
        </p:nvPicPr>
        <p:blipFill rotWithShape="1">
          <a:blip r:embed="rId2"/>
          <a:srcRect l="22225" t="7321" r="19700" b="22563"/>
          <a:stretch/>
        </p:blipFill>
        <p:spPr>
          <a:xfrm>
            <a:off x="11207847" y="1009541"/>
            <a:ext cx="350520" cy="350520"/>
          </a:xfrm>
          <a:prstGeom prst="rect">
            <a:avLst/>
          </a:prstGeom>
        </p:spPr>
      </p:pic>
      <p:pic>
        <p:nvPicPr>
          <p:cNvPr id="14" name="Picture 13">
            <a:extLst>
              <a:ext uri="{FF2B5EF4-FFF2-40B4-BE49-F238E27FC236}">
                <a16:creationId xmlns:a16="http://schemas.microsoft.com/office/drawing/2014/main" id="{1C69682C-FA3D-2A48-9D90-EBA7B6EA0613}"/>
              </a:ext>
            </a:extLst>
          </p:cNvPr>
          <p:cNvPicPr>
            <a:picLocks noChangeAspect="1"/>
          </p:cNvPicPr>
          <p:nvPr userDrawn="1"/>
        </p:nvPicPr>
        <p:blipFill rotWithShape="1">
          <a:blip r:embed="rId2"/>
          <a:srcRect l="22225" t="7321" r="19700" b="22563"/>
          <a:stretch/>
        </p:blipFill>
        <p:spPr>
          <a:xfrm>
            <a:off x="9875502" y="3105997"/>
            <a:ext cx="350520" cy="350520"/>
          </a:xfrm>
          <a:prstGeom prst="rect">
            <a:avLst/>
          </a:prstGeom>
        </p:spPr>
      </p:pic>
      <p:pic>
        <p:nvPicPr>
          <p:cNvPr id="16" name="Picture 15">
            <a:extLst>
              <a:ext uri="{FF2B5EF4-FFF2-40B4-BE49-F238E27FC236}">
                <a16:creationId xmlns:a16="http://schemas.microsoft.com/office/drawing/2014/main" id="{3A3ECB8F-DF25-134B-9364-7603D39A4690}"/>
              </a:ext>
            </a:extLst>
          </p:cNvPr>
          <p:cNvPicPr>
            <a:picLocks noChangeAspect="1"/>
          </p:cNvPicPr>
          <p:nvPr userDrawn="1"/>
        </p:nvPicPr>
        <p:blipFill rotWithShape="1">
          <a:blip r:embed="rId2"/>
          <a:srcRect l="22225" t="7321" r="19700" b="22563"/>
          <a:stretch/>
        </p:blipFill>
        <p:spPr>
          <a:xfrm>
            <a:off x="8395678" y="1696600"/>
            <a:ext cx="350520" cy="350520"/>
          </a:xfrm>
          <a:prstGeom prst="rect">
            <a:avLst/>
          </a:prstGeom>
        </p:spPr>
      </p:pic>
      <p:pic>
        <p:nvPicPr>
          <p:cNvPr id="17" name="Picture 16">
            <a:extLst>
              <a:ext uri="{FF2B5EF4-FFF2-40B4-BE49-F238E27FC236}">
                <a16:creationId xmlns:a16="http://schemas.microsoft.com/office/drawing/2014/main" id="{E8687070-383F-2346-BA5D-90C808091227}"/>
              </a:ext>
            </a:extLst>
          </p:cNvPr>
          <p:cNvPicPr>
            <a:picLocks noChangeAspect="1"/>
          </p:cNvPicPr>
          <p:nvPr userDrawn="1"/>
        </p:nvPicPr>
        <p:blipFill rotWithShape="1">
          <a:blip r:embed="rId2"/>
          <a:srcRect l="22225" t="7321" r="19700" b="22563"/>
          <a:stretch/>
        </p:blipFill>
        <p:spPr>
          <a:xfrm>
            <a:off x="11207847" y="3722297"/>
            <a:ext cx="350520" cy="350520"/>
          </a:xfrm>
          <a:prstGeom prst="rect">
            <a:avLst/>
          </a:prstGeom>
        </p:spPr>
      </p:pic>
      <p:pic>
        <p:nvPicPr>
          <p:cNvPr id="20" name="Picture 19">
            <a:extLst>
              <a:ext uri="{FF2B5EF4-FFF2-40B4-BE49-F238E27FC236}">
                <a16:creationId xmlns:a16="http://schemas.microsoft.com/office/drawing/2014/main" id="{22A9DEEC-FB99-8B4A-A23D-27BFA8552CF6}"/>
              </a:ext>
            </a:extLst>
          </p:cNvPr>
          <p:cNvPicPr>
            <a:picLocks noChangeAspect="1"/>
          </p:cNvPicPr>
          <p:nvPr userDrawn="1"/>
        </p:nvPicPr>
        <p:blipFill rotWithShape="1">
          <a:blip r:embed="rId2"/>
          <a:srcRect l="22225" t="7321" r="19700" b="22563"/>
          <a:stretch/>
        </p:blipFill>
        <p:spPr>
          <a:xfrm>
            <a:off x="8395678" y="4550703"/>
            <a:ext cx="350520" cy="350520"/>
          </a:xfrm>
          <a:prstGeom prst="rect">
            <a:avLst/>
          </a:prstGeom>
        </p:spPr>
      </p:pic>
      <p:pic>
        <p:nvPicPr>
          <p:cNvPr id="21" name="Picture 20">
            <a:extLst>
              <a:ext uri="{FF2B5EF4-FFF2-40B4-BE49-F238E27FC236}">
                <a16:creationId xmlns:a16="http://schemas.microsoft.com/office/drawing/2014/main" id="{1B0FDFFC-BDE0-1345-8942-0DBB316A6005}"/>
              </a:ext>
            </a:extLst>
          </p:cNvPr>
          <p:cNvPicPr>
            <a:picLocks noChangeAspect="1"/>
          </p:cNvPicPr>
          <p:nvPr userDrawn="1"/>
        </p:nvPicPr>
        <p:blipFill rotWithShape="1">
          <a:blip r:embed="rId3"/>
          <a:srcRect l="17721" t="8003" r="19804" b="17547"/>
          <a:stretch/>
        </p:blipFill>
        <p:spPr>
          <a:xfrm>
            <a:off x="8418466" y="1021274"/>
            <a:ext cx="347472" cy="338787"/>
          </a:xfrm>
          <a:prstGeom prst="rect">
            <a:avLst/>
          </a:prstGeom>
        </p:spPr>
      </p:pic>
      <p:pic>
        <p:nvPicPr>
          <p:cNvPr id="22" name="Picture 21">
            <a:extLst>
              <a:ext uri="{FF2B5EF4-FFF2-40B4-BE49-F238E27FC236}">
                <a16:creationId xmlns:a16="http://schemas.microsoft.com/office/drawing/2014/main" id="{6DEC00D4-4889-3145-BB3E-79AAA820C97D}"/>
              </a:ext>
            </a:extLst>
          </p:cNvPr>
          <p:cNvPicPr>
            <a:picLocks noChangeAspect="1"/>
          </p:cNvPicPr>
          <p:nvPr userDrawn="1"/>
        </p:nvPicPr>
        <p:blipFill rotWithShape="1">
          <a:blip r:embed="rId3"/>
          <a:srcRect l="17721" t="8003" r="19804" b="17547"/>
          <a:stretch/>
        </p:blipFill>
        <p:spPr>
          <a:xfrm>
            <a:off x="9787296" y="1021274"/>
            <a:ext cx="347472" cy="338787"/>
          </a:xfrm>
          <a:prstGeom prst="rect">
            <a:avLst/>
          </a:prstGeom>
        </p:spPr>
      </p:pic>
      <p:cxnSp>
        <p:nvCxnSpPr>
          <p:cNvPr id="41" name="Straight Arrow Connector 40">
            <a:extLst>
              <a:ext uri="{FF2B5EF4-FFF2-40B4-BE49-F238E27FC236}">
                <a16:creationId xmlns:a16="http://schemas.microsoft.com/office/drawing/2014/main" id="{53177071-1207-3142-B475-C041D6EAC228}"/>
              </a:ext>
            </a:extLst>
          </p:cNvPr>
          <p:cNvCxnSpPr>
            <a:cxnSpLocks/>
          </p:cNvCxnSpPr>
          <p:nvPr userDrawn="1"/>
        </p:nvCxnSpPr>
        <p:spPr>
          <a:xfrm>
            <a:off x="3613407" y="3601134"/>
            <a:ext cx="640080" cy="0"/>
          </a:xfrm>
          <a:prstGeom prst="straightConnector1">
            <a:avLst/>
          </a:prstGeom>
          <a:ln w="28575">
            <a:solidFill>
              <a:schemeClr val="accent4"/>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A0FF4D79-C2EA-1A42-89C1-071ABEF4BCF6}"/>
              </a:ext>
            </a:extLst>
          </p:cNvPr>
          <p:cNvPicPr>
            <a:picLocks noChangeAspect="1"/>
          </p:cNvPicPr>
          <p:nvPr userDrawn="1"/>
        </p:nvPicPr>
        <p:blipFill rotWithShape="1">
          <a:blip r:embed="rId3"/>
          <a:srcRect l="17721" t="8003" r="19804" b="17547"/>
          <a:stretch/>
        </p:blipFill>
        <p:spPr>
          <a:xfrm>
            <a:off x="9819277" y="1702994"/>
            <a:ext cx="347472" cy="338787"/>
          </a:xfrm>
          <a:prstGeom prst="rect">
            <a:avLst/>
          </a:prstGeom>
        </p:spPr>
      </p:pic>
      <p:pic>
        <p:nvPicPr>
          <p:cNvPr id="43" name="Picture 42">
            <a:extLst>
              <a:ext uri="{FF2B5EF4-FFF2-40B4-BE49-F238E27FC236}">
                <a16:creationId xmlns:a16="http://schemas.microsoft.com/office/drawing/2014/main" id="{1114E664-E5BD-3F40-9221-58F22F500FF5}"/>
              </a:ext>
            </a:extLst>
          </p:cNvPr>
          <p:cNvPicPr>
            <a:picLocks noChangeAspect="1"/>
          </p:cNvPicPr>
          <p:nvPr userDrawn="1"/>
        </p:nvPicPr>
        <p:blipFill rotWithShape="1">
          <a:blip r:embed="rId3"/>
          <a:srcRect l="17721" t="8003" r="19804" b="17547"/>
          <a:stretch/>
        </p:blipFill>
        <p:spPr>
          <a:xfrm>
            <a:off x="11188107" y="1702994"/>
            <a:ext cx="347472" cy="338787"/>
          </a:xfrm>
          <a:prstGeom prst="rect">
            <a:avLst/>
          </a:prstGeom>
        </p:spPr>
      </p:pic>
      <p:pic>
        <p:nvPicPr>
          <p:cNvPr id="44" name="Picture 43">
            <a:extLst>
              <a:ext uri="{FF2B5EF4-FFF2-40B4-BE49-F238E27FC236}">
                <a16:creationId xmlns:a16="http://schemas.microsoft.com/office/drawing/2014/main" id="{6DBD7C4B-89D1-7647-9924-4B0B2D8D18F1}"/>
              </a:ext>
            </a:extLst>
          </p:cNvPr>
          <p:cNvPicPr>
            <a:picLocks noChangeAspect="1"/>
          </p:cNvPicPr>
          <p:nvPr userDrawn="1"/>
        </p:nvPicPr>
        <p:blipFill rotWithShape="1">
          <a:blip r:embed="rId3"/>
          <a:srcRect l="17721" t="8003" r="19804" b="17547"/>
          <a:stretch/>
        </p:blipFill>
        <p:spPr>
          <a:xfrm>
            <a:off x="8408337" y="3778900"/>
            <a:ext cx="347472" cy="338787"/>
          </a:xfrm>
          <a:prstGeom prst="rect">
            <a:avLst/>
          </a:prstGeom>
        </p:spPr>
      </p:pic>
      <p:pic>
        <p:nvPicPr>
          <p:cNvPr id="45" name="Picture 44">
            <a:extLst>
              <a:ext uri="{FF2B5EF4-FFF2-40B4-BE49-F238E27FC236}">
                <a16:creationId xmlns:a16="http://schemas.microsoft.com/office/drawing/2014/main" id="{179942E5-653D-1D43-A8C4-B1044CB5CAD1}"/>
              </a:ext>
            </a:extLst>
          </p:cNvPr>
          <p:cNvPicPr>
            <a:picLocks noChangeAspect="1"/>
          </p:cNvPicPr>
          <p:nvPr userDrawn="1"/>
        </p:nvPicPr>
        <p:blipFill rotWithShape="1">
          <a:blip r:embed="rId3"/>
          <a:srcRect l="17721" t="8003" r="19804" b="17547"/>
          <a:stretch/>
        </p:blipFill>
        <p:spPr>
          <a:xfrm>
            <a:off x="9777167" y="3778900"/>
            <a:ext cx="347472" cy="338787"/>
          </a:xfrm>
          <a:prstGeom prst="rect">
            <a:avLst/>
          </a:prstGeom>
        </p:spPr>
      </p:pic>
      <p:pic>
        <p:nvPicPr>
          <p:cNvPr id="46" name="Picture 45">
            <a:extLst>
              <a:ext uri="{FF2B5EF4-FFF2-40B4-BE49-F238E27FC236}">
                <a16:creationId xmlns:a16="http://schemas.microsoft.com/office/drawing/2014/main" id="{6233BFB0-DB55-F34B-A6DE-7A264C04AA66}"/>
              </a:ext>
            </a:extLst>
          </p:cNvPr>
          <p:cNvPicPr>
            <a:picLocks noChangeAspect="1"/>
          </p:cNvPicPr>
          <p:nvPr userDrawn="1"/>
        </p:nvPicPr>
        <p:blipFill rotWithShape="1">
          <a:blip r:embed="rId3"/>
          <a:srcRect l="17721" t="8003" r="19804" b="17547"/>
          <a:stretch/>
        </p:blipFill>
        <p:spPr>
          <a:xfrm>
            <a:off x="9780901" y="4599995"/>
            <a:ext cx="347472" cy="338787"/>
          </a:xfrm>
          <a:prstGeom prst="rect">
            <a:avLst/>
          </a:prstGeom>
        </p:spPr>
      </p:pic>
      <p:pic>
        <p:nvPicPr>
          <p:cNvPr id="47" name="Picture 46">
            <a:extLst>
              <a:ext uri="{FF2B5EF4-FFF2-40B4-BE49-F238E27FC236}">
                <a16:creationId xmlns:a16="http://schemas.microsoft.com/office/drawing/2014/main" id="{472123D4-2AB1-ED4A-8F8E-4737E36768AB}"/>
              </a:ext>
            </a:extLst>
          </p:cNvPr>
          <p:cNvPicPr>
            <a:picLocks noChangeAspect="1"/>
          </p:cNvPicPr>
          <p:nvPr userDrawn="1"/>
        </p:nvPicPr>
        <p:blipFill rotWithShape="1">
          <a:blip r:embed="rId3"/>
          <a:srcRect l="17721" t="8003" r="19804" b="17547"/>
          <a:stretch/>
        </p:blipFill>
        <p:spPr>
          <a:xfrm>
            <a:off x="11149731" y="4599995"/>
            <a:ext cx="347472" cy="338787"/>
          </a:xfrm>
          <a:prstGeom prst="rect">
            <a:avLst/>
          </a:prstGeom>
        </p:spPr>
      </p:pic>
      <p:pic>
        <p:nvPicPr>
          <p:cNvPr id="48" name="Picture 47">
            <a:extLst>
              <a:ext uri="{FF2B5EF4-FFF2-40B4-BE49-F238E27FC236}">
                <a16:creationId xmlns:a16="http://schemas.microsoft.com/office/drawing/2014/main" id="{1105A512-4A3A-6242-8715-A016A77A8B79}"/>
              </a:ext>
            </a:extLst>
          </p:cNvPr>
          <p:cNvPicPr>
            <a:picLocks noChangeAspect="1"/>
          </p:cNvPicPr>
          <p:nvPr userDrawn="1"/>
        </p:nvPicPr>
        <p:blipFill rotWithShape="1">
          <a:blip r:embed="rId3"/>
          <a:srcRect l="17721" t="8003" r="19804" b="17547"/>
          <a:stretch/>
        </p:blipFill>
        <p:spPr>
          <a:xfrm>
            <a:off x="8398726" y="2404829"/>
            <a:ext cx="347472" cy="338787"/>
          </a:xfrm>
          <a:prstGeom prst="rect">
            <a:avLst/>
          </a:prstGeom>
        </p:spPr>
      </p:pic>
      <p:pic>
        <p:nvPicPr>
          <p:cNvPr id="49" name="Picture 48">
            <a:extLst>
              <a:ext uri="{FF2B5EF4-FFF2-40B4-BE49-F238E27FC236}">
                <a16:creationId xmlns:a16="http://schemas.microsoft.com/office/drawing/2014/main" id="{343CCA5A-1E53-8D4E-A069-E25F46838096}"/>
              </a:ext>
            </a:extLst>
          </p:cNvPr>
          <p:cNvPicPr>
            <a:picLocks noChangeAspect="1"/>
          </p:cNvPicPr>
          <p:nvPr userDrawn="1"/>
        </p:nvPicPr>
        <p:blipFill rotWithShape="1">
          <a:blip r:embed="rId3"/>
          <a:srcRect l="17721" t="8003" r="19804" b="17547"/>
          <a:stretch/>
        </p:blipFill>
        <p:spPr>
          <a:xfrm>
            <a:off x="11188107" y="2420113"/>
            <a:ext cx="347472" cy="338787"/>
          </a:xfrm>
          <a:prstGeom prst="rect">
            <a:avLst/>
          </a:prstGeom>
        </p:spPr>
      </p:pic>
      <p:pic>
        <p:nvPicPr>
          <p:cNvPr id="50" name="Picture 49">
            <a:extLst>
              <a:ext uri="{FF2B5EF4-FFF2-40B4-BE49-F238E27FC236}">
                <a16:creationId xmlns:a16="http://schemas.microsoft.com/office/drawing/2014/main" id="{F7CD1473-29B0-634F-A9FC-C7020251260B}"/>
              </a:ext>
            </a:extLst>
          </p:cNvPr>
          <p:cNvPicPr>
            <a:picLocks noChangeAspect="1"/>
          </p:cNvPicPr>
          <p:nvPr userDrawn="1"/>
        </p:nvPicPr>
        <p:blipFill rotWithShape="1">
          <a:blip r:embed="rId3"/>
          <a:srcRect l="17721" t="8003" r="19804" b="17547"/>
          <a:stretch/>
        </p:blipFill>
        <p:spPr>
          <a:xfrm>
            <a:off x="8421514" y="3138319"/>
            <a:ext cx="347472" cy="338787"/>
          </a:xfrm>
          <a:prstGeom prst="rect">
            <a:avLst/>
          </a:prstGeom>
        </p:spPr>
      </p:pic>
      <p:pic>
        <p:nvPicPr>
          <p:cNvPr id="51" name="Picture 50">
            <a:extLst>
              <a:ext uri="{FF2B5EF4-FFF2-40B4-BE49-F238E27FC236}">
                <a16:creationId xmlns:a16="http://schemas.microsoft.com/office/drawing/2014/main" id="{63E7F7B8-E8BA-C647-ADD2-B7C68959E764}"/>
              </a:ext>
            </a:extLst>
          </p:cNvPr>
          <p:cNvPicPr>
            <a:picLocks noChangeAspect="1"/>
          </p:cNvPicPr>
          <p:nvPr userDrawn="1"/>
        </p:nvPicPr>
        <p:blipFill rotWithShape="1">
          <a:blip r:embed="rId3"/>
          <a:srcRect l="17721" t="8003" r="19804" b="17547"/>
          <a:stretch/>
        </p:blipFill>
        <p:spPr>
          <a:xfrm>
            <a:off x="11210895" y="3153603"/>
            <a:ext cx="347472" cy="338787"/>
          </a:xfrm>
          <a:prstGeom prst="rect">
            <a:avLst/>
          </a:prstGeom>
        </p:spPr>
      </p:pic>
    </p:spTree>
    <p:extLst>
      <p:ext uri="{BB962C8B-B14F-4D97-AF65-F5344CB8AC3E}">
        <p14:creationId xmlns:p14="http://schemas.microsoft.com/office/powerpoint/2010/main" val="352453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133704" y="783705"/>
            <a:ext cx="4106992" cy="4083569"/>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Study each scenario on the right. Identify each one as conduction, convection, or radiation by clicking on the highlighted box to cover your answer.  </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Then provide a short description that describes the heat transfer. </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When you are finished, come up </a:t>
            </a:r>
            <a:r>
              <a:rPr lang="en-US" sz="1800" dirty="0">
                <a:solidFill>
                  <a:srgbClr val="000000"/>
                </a:solidFill>
                <a:latin typeface="Verdana" panose="020B0604030504040204" pitchFamily="34" charset="0"/>
              </a:rPr>
              <a:t>with two other examples on your own. Be sure to label your examples as </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conduction, convection, or radiation. </a:t>
            </a:r>
            <a:endParaRPr lang="en-US" sz="1800" dirty="0">
              <a:solidFill>
                <a:srgbClr val="000000"/>
              </a:solidFill>
              <a:latin typeface="Verdana" panose="020B0604030504040204" pitchFamily="34" charset="0"/>
            </a:endParaRPr>
          </a:p>
        </p:txBody>
      </p:sp>
      <p:graphicFrame>
        <p:nvGraphicFramePr>
          <p:cNvPr id="3" name="Table 2">
            <a:extLst>
              <a:ext uri="{FF2B5EF4-FFF2-40B4-BE49-F238E27FC236}">
                <a16:creationId xmlns:a16="http://schemas.microsoft.com/office/drawing/2014/main" id="{8C92EFBB-B96E-5942-8DA0-D1119CB25853}"/>
              </a:ext>
            </a:extLst>
          </p:cNvPr>
          <p:cNvGraphicFramePr>
            <a:graphicFrameLocks noGrp="1"/>
          </p:cNvGraphicFramePr>
          <p:nvPr userDrawn="1">
            <p:extLst>
              <p:ext uri="{D42A27DB-BD31-4B8C-83A1-F6EECF244321}">
                <p14:modId xmlns:p14="http://schemas.microsoft.com/office/powerpoint/2010/main" val="672435269"/>
              </p:ext>
            </p:extLst>
          </p:nvPr>
        </p:nvGraphicFramePr>
        <p:xfrm>
          <a:off x="4533900" y="147513"/>
          <a:ext cx="7459316" cy="5188986"/>
        </p:xfrm>
        <a:graphic>
          <a:graphicData uri="http://schemas.openxmlformats.org/drawingml/2006/table">
            <a:tbl>
              <a:tblPr firstRow="1" bandRow="1">
                <a:tableStyleId>{5940675A-B579-460E-94D1-54222C63F5DA}</a:tableStyleId>
              </a:tblPr>
              <a:tblGrid>
                <a:gridCol w="3290400">
                  <a:extLst>
                    <a:ext uri="{9D8B030D-6E8A-4147-A177-3AD203B41FA5}">
                      <a16:colId xmlns:a16="http://schemas.microsoft.com/office/drawing/2014/main" val="3647860964"/>
                    </a:ext>
                  </a:extLst>
                </a:gridCol>
                <a:gridCol w="4168916">
                  <a:extLst>
                    <a:ext uri="{9D8B030D-6E8A-4147-A177-3AD203B41FA5}">
                      <a16:colId xmlns:a16="http://schemas.microsoft.com/office/drawing/2014/main" val="3047385098"/>
                    </a:ext>
                  </a:extLst>
                </a:gridCol>
              </a:tblGrid>
              <a:tr h="399640">
                <a:tc>
                  <a:txBody>
                    <a:bodyPr/>
                    <a:lstStyle/>
                    <a:p>
                      <a:pPr algn="ctr"/>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Scenario</a:t>
                      </a:r>
                    </a:p>
                  </a:txBody>
                  <a:tcPr anchor="ctr">
                    <a:solidFill>
                      <a:srgbClr val="9900CC"/>
                    </a:solidFill>
                  </a:tcPr>
                </a:tc>
                <a:tc>
                  <a:txBody>
                    <a:bodyPr/>
                    <a:lstStyle/>
                    <a:p>
                      <a:pPr algn="ctr"/>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Description and Type of Heat Transfer</a:t>
                      </a:r>
                    </a:p>
                  </a:txBody>
                  <a:tcPr anchor="ctr">
                    <a:solidFill>
                      <a:srgbClr val="9900CC"/>
                    </a:solidFill>
                  </a:tcPr>
                </a:tc>
                <a:extLst>
                  <a:ext uri="{0D108BD9-81ED-4DB2-BD59-A6C34878D82A}">
                    <a16:rowId xmlns:a16="http://schemas.microsoft.com/office/drawing/2014/main" val="803041751"/>
                  </a:ext>
                </a:extLst>
              </a:tr>
              <a:tr h="996988">
                <a:tc>
                  <a:txBody>
                    <a:bodyPr/>
                    <a:lstStyle/>
                    <a:p>
                      <a:endParaRPr lang="en-US" dirty="0"/>
                    </a:p>
                  </a:txBody>
                  <a:tcPr>
                    <a:solidFill>
                      <a:schemeClr val="bg1"/>
                    </a:solidFill>
                  </a:tcPr>
                </a:tc>
                <a:tc>
                  <a:txBody>
                    <a:bodyPr/>
                    <a:lstStyle/>
                    <a:p>
                      <a:pPr algn="ctr"/>
                      <a:r>
                        <a:rPr lang="en-US" sz="1600" dirty="0"/>
                        <a:t>conduction  convection  radiation</a:t>
                      </a:r>
                    </a:p>
                  </a:txBody>
                  <a:tcPr>
                    <a:solidFill>
                      <a:schemeClr val="bg1"/>
                    </a:solidFill>
                  </a:tcPr>
                </a:tc>
                <a:extLst>
                  <a:ext uri="{0D108BD9-81ED-4DB2-BD59-A6C34878D82A}">
                    <a16:rowId xmlns:a16="http://schemas.microsoft.com/office/drawing/2014/main" val="4094690635"/>
                  </a:ext>
                </a:extLst>
              </a:tr>
              <a:tr h="996988">
                <a:tc>
                  <a:txBody>
                    <a:bodyPr/>
                    <a:lstStyle/>
                    <a:p>
                      <a:endParaRPr 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conduction  convection  radiation</a:t>
                      </a:r>
                    </a:p>
                    <a:p>
                      <a:endParaRPr lang="en-US" sz="1600" dirty="0"/>
                    </a:p>
                  </a:txBody>
                  <a:tcPr>
                    <a:solidFill>
                      <a:schemeClr val="bg1"/>
                    </a:solidFill>
                  </a:tcPr>
                </a:tc>
                <a:extLst>
                  <a:ext uri="{0D108BD9-81ED-4DB2-BD59-A6C34878D82A}">
                    <a16:rowId xmlns:a16="http://schemas.microsoft.com/office/drawing/2014/main" val="2818437074"/>
                  </a:ext>
                </a:extLst>
              </a:tr>
              <a:tr h="996988">
                <a:tc>
                  <a:txBody>
                    <a:bodyPr/>
                    <a:lstStyle/>
                    <a:p>
                      <a:endParaRPr 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conduction  convection  radiation</a:t>
                      </a:r>
                    </a:p>
                    <a:p>
                      <a:endParaRPr lang="en-US" sz="1600" dirty="0"/>
                    </a:p>
                  </a:txBody>
                  <a:tcPr>
                    <a:solidFill>
                      <a:schemeClr val="bg1"/>
                    </a:solidFill>
                  </a:tcPr>
                </a:tc>
                <a:extLst>
                  <a:ext uri="{0D108BD9-81ED-4DB2-BD59-A6C34878D82A}">
                    <a16:rowId xmlns:a16="http://schemas.microsoft.com/office/drawing/2014/main" val="1767400126"/>
                  </a:ext>
                </a:extLst>
              </a:tr>
              <a:tr h="899191">
                <a:tc>
                  <a:txBody>
                    <a:bodyPr/>
                    <a:lstStyle/>
                    <a:p>
                      <a:r>
                        <a:rPr lang="en-US" sz="1400" b="1" dirty="0">
                          <a:solidFill>
                            <a:srgbClr val="9900CC"/>
                          </a:solidFill>
                          <a:latin typeface="Verdana" panose="020B0604030504040204" pitchFamily="34" charset="0"/>
                          <a:ea typeface="Verdana" panose="020B0604030504040204" pitchFamily="34" charset="0"/>
                          <a:cs typeface="Verdana" panose="020B0604030504040204" pitchFamily="34" charset="0"/>
                        </a:rPr>
                        <a:t>Example 1:</a:t>
                      </a:r>
                    </a:p>
                  </a:txBody>
                  <a:tcPr>
                    <a:solidFill>
                      <a:srgbClr val="E4C4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conduction  convection  radiation</a:t>
                      </a:r>
                    </a:p>
                    <a:p>
                      <a:endParaRPr lang="en-US" sz="1600" dirty="0"/>
                    </a:p>
                  </a:txBody>
                  <a:tcPr>
                    <a:solidFill>
                      <a:srgbClr val="E4C4FF"/>
                    </a:solidFill>
                  </a:tcPr>
                </a:tc>
                <a:extLst>
                  <a:ext uri="{0D108BD9-81ED-4DB2-BD59-A6C34878D82A}">
                    <a16:rowId xmlns:a16="http://schemas.microsoft.com/office/drawing/2014/main" val="1329762350"/>
                  </a:ext>
                </a:extLst>
              </a:tr>
              <a:tr h="899191">
                <a:tc>
                  <a:txBody>
                    <a:bodyPr/>
                    <a:lstStyle/>
                    <a:p>
                      <a:r>
                        <a:rPr lang="en-US" sz="1400" b="1" dirty="0">
                          <a:solidFill>
                            <a:srgbClr val="9900CC"/>
                          </a:solidFill>
                          <a:latin typeface="Verdana" panose="020B0604030504040204" pitchFamily="34" charset="0"/>
                          <a:ea typeface="Verdana" panose="020B0604030504040204" pitchFamily="34" charset="0"/>
                          <a:cs typeface="Verdana" panose="020B0604030504040204" pitchFamily="34" charset="0"/>
                        </a:rPr>
                        <a:t>Examples 2:</a:t>
                      </a:r>
                    </a:p>
                  </a:txBody>
                  <a:tcPr>
                    <a:solidFill>
                      <a:srgbClr val="E4C4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conduction  convection  radiation</a:t>
                      </a:r>
                    </a:p>
                    <a:p>
                      <a:endParaRPr lang="en-US" sz="1600" dirty="0"/>
                    </a:p>
                  </a:txBody>
                  <a:tcPr>
                    <a:solidFill>
                      <a:srgbClr val="E4C4FF"/>
                    </a:solidFill>
                  </a:tcPr>
                </a:tc>
                <a:extLst>
                  <a:ext uri="{0D108BD9-81ED-4DB2-BD59-A6C34878D82A}">
                    <a16:rowId xmlns:a16="http://schemas.microsoft.com/office/drawing/2014/main" val="2933193044"/>
                  </a:ext>
                </a:extLst>
              </a:tr>
            </a:tbl>
          </a:graphicData>
        </a:graphic>
      </p:graphicFrame>
      <p:sp>
        <p:nvSpPr>
          <p:cNvPr id="7" name="Content Placeholder 2">
            <a:extLst>
              <a:ext uri="{FF2B5EF4-FFF2-40B4-BE49-F238E27FC236}">
                <a16:creationId xmlns:a16="http://schemas.microsoft.com/office/drawing/2014/main" id="{6FC627C7-018A-E94E-B6F3-4E0D5023DA5E}"/>
              </a:ext>
            </a:extLst>
          </p:cNvPr>
          <p:cNvSpPr txBox="1">
            <a:spLocks/>
          </p:cNvSpPr>
          <p:nvPr userDrawn="1"/>
        </p:nvSpPr>
        <p:spPr>
          <a:xfrm>
            <a:off x="4475920" y="743287"/>
            <a:ext cx="2021399" cy="584566"/>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Describe the heat transfer in the picture on the right. </a:t>
            </a:r>
            <a:endParaRPr lang="en-US" sz="1200" dirty="0">
              <a:solidFill>
                <a:srgbClr val="000000"/>
              </a:solidFill>
              <a:latin typeface="Verdana" panose="020B0604030504040204" pitchFamily="34" charset="0"/>
            </a:endParaRPr>
          </a:p>
        </p:txBody>
      </p:sp>
      <p:sp>
        <p:nvSpPr>
          <p:cNvPr id="8" name="Content Placeholder 2">
            <a:extLst>
              <a:ext uri="{FF2B5EF4-FFF2-40B4-BE49-F238E27FC236}">
                <a16:creationId xmlns:a16="http://schemas.microsoft.com/office/drawing/2014/main" id="{4FDF3D38-B691-FF45-99E2-E64F9015671D}"/>
              </a:ext>
            </a:extLst>
          </p:cNvPr>
          <p:cNvSpPr txBox="1">
            <a:spLocks/>
          </p:cNvSpPr>
          <p:nvPr userDrawn="1"/>
        </p:nvSpPr>
        <p:spPr>
          <a:xfrm>
            <a:off x="4475920" y="1643121"/>
            <a:ext cx="2122999" cy="774687"/>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Describe the heat transfer in the wind, the Earth’s oceans, and the Earth’s mantle. </a:t>
            </a:r>
            <a:endParaRPr lang="en-US" sz="1200" dirty="0">
              <a:solidFill>
                <a:srgbClr val="000000"/>
              </a:solidFill>
              <a:latin typeface="Verdana" panose="020B0604030504040204" pitchFamily="34" charset="0"/>
            </a:endParaRPr>
          </a:p>
        </p:txBody>
      </p:sp>
      <p:sp>
        <p:nvSpPr>
          <p:cNvPr id="9" name="Content Placeholder 2">
            <a:extLst>
              <a:ext uri="{FF2B5EF4-FFF2-40B4-BE49-F238E27FC236}">
                <a16:creationId xmlns:a16="http://schemas.microsoft.com/office/drawing/2014/main" id="{49CC7677-DB04-E64E-A3EF-C90DDE436102}"/>
              </a:ext>
            </a:extLst>
          </p:cNvPr>
          <p:cNvSpPr txBox="1">
            <a:spLocks/>
          </p:cNvSpPr>
          <p:nvPr userDrawn="1"/>
        </p:nvSpPr>
        <p:spPr>
          <a:xfrm>
            <a:off x="4475921" y="2744133"/>
            <a:ext cx="2158562" cy="560921"/>
          </a:xfrm>
          <a:prstGeom prst="rect">
            <a:avLst/>
          </a:prstGeom>
        </p:spPr>
        <p:txBody>
          <a:bodyPr vert="horz" lIns="91440" tIns="45720" rIns="91440" bIns="45720" rtlCol="0">
            <a:no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Describe how sunburns are related to heat transfer. </a:t>
            </a:r>
            <a:endParaRPr lang="en-US" sz="1200" dirty="0">
              <a:solidFill>
                <a:srgbClr val="000000"/>
              </a:solidFill>
              <a:latin typeface="Verdana" panose="020B0604030504040204" pitchFamily="34" charset="0"/>
            </a:endParaRPr>
          </a:p>
        </p:txBody>
      </p:sp>
      <p:pic>
        <p:nvPicPr>
          <p:cNvPr id="12" name="Picture 11">
            <a:extLst>
              <a:ext uri="{FF2B5EF4-FFF2-40B4-BE49-F238E27FC236}">
                <a16:creationId xmlns:a16="http://schemas.microsoft.com/office/drawing/2014/main" id="{B6AC2771-8508-2443-8C91-52AE66BD07A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634483" y="1618937"/>
            <a:ext cx="860038" cy="868591"/>
          </a:xfrm>
          <a:prstGeom prst="rect">
            <a:avLst/>
          </a:prstGeom>
        </p:spPr>
      </p:pic>
      <p:pic>
        <p:nvPicPr>
          <p:cNvPr id="13" name="Picture 12">
            <a:extLst>
              <a:ext uri="{FF2B5EF4-FFF2-40B4-BE49-F238E27FC236}">
                <a16:creationId xmlns:a16="http://schemas.microsoft.com/office/drawing/2014/main" id="{19871508-3538-DB43-B853-853B9513A615}"/>
              </a:ext>
            </a:extLst>
          </p:cNvPr>
          <p:cNvPicPr>
            <a:picLocks noChangeAspect="1"/>
          </p:cNvPicPr>
          <p:nvPr userDrawn="1"/>
        </p:nvPicPr>
        <p:blipFill>
          <a:blip r:embed="rId3"/>
          <a:stretch>
            <a:fillRect/>
          </a:stretch>
        </p:blipFill>
        <p:spPr>
          <a:xfrm>
            <a:off x="6497319" y="616560"/>
            <a:ext cx="1163915" cy="838019"/>
          </a:xfrm>
          <a:prstGeom prst="rect">
            <a:avLst/>
          </a:prstGeom>
        </p:spPr>
      </p:pic>
      <p:pic>
        <p:nvPicPr>
          <p:cNvPr id="16" name="Picture 15">
            <a:extLst>
              <a:ext uri="{FF2B5EF4-FFF2-40B4-BE49-F238E27FC236}">
                <a16:creationId xmlns:a16="http://schemas.microsoft.com/office/drawing/2014/main" id="{D81AE14D-64D1-684F-AC87-2356CF3891D5}"/>
              </a:ext>
            </a:extLst>
          </p:cNvPr>
          <p:cNvPicPr>
            <a:picLocks noChangeAspect="1"/>
          </p:cNvPicPr>
          <p:nvPr userDrawn="1"/>
        </p:nvPicPr>
        <p:blipFill>
          <a:blip r:embed="rId4"/>
          <a:stretch>
            <a:fillRect/>
          </a:stretch>
        </p:blipFill>
        <p:spPr>
          <a:xfrm>
            <a:off x="6634483" y="2580885"/>
            <a:ext cx="840883" cy="887419"/>
          </a:xfrm>
          <a:prstGeom prst="rect">
            <a:avLst/>
          </a:prstGeom>
        </p:spPr>
      </p:pic>
    </p:spTree>
    <p:extLst>
      <p:ext uri="{BB962C8B-B14F-4D97-AF65-F5344CB8AC3E}">
        <p14:creationId xmlns:p14="http://schemas.microsoft.com/office/powerpoint/2010/main" val="344980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8D977397-32D8-41A5-B7CA-3CDF66C989E9}"/>
              </a:ext>
            </a:extLst>
          </p:cNvPr>
          <p:cNvSpPr/>
          <p:nvPr userDrawn="1"/>
        </p:nvSpPr>
        <p:spPr>
          <a:xfrm>
            <a:off x="693139" y="843377"/>
            <a:ext cx="3710857" cy="4234640"/>
          </a:xfrm>
          <a:custGeom>
            <a:avLst/>
            <a:gdLst>
              <a:gd name="connsiteX0" fmla="*/ 4 w 3666477"/>
              <a:gd name="connsiteY0" fmla="*/ 1366557 h 3577701"/>
              <a:gd name="connsiteX1" fmla="*/ 1833239 w 3666477"/>
              <a:gd name="connsiteY1" fmla="*/ 0 h 3577701"/>
              <a:gd name="connsiteX2" fmla="*/ 3666473 w 3666477"/>
              <a:gd name="connsiteY2" fmla="*/ 1366557 h 3577701"/>
              <a:gd name="connsiteX3" fmla="*/ 2966240 w 3666477"/>
              <a:gd name="connsiteY3" fmla="*/ 3577692 h 3577701"/>
              <a:gd name="connsiteX4" fmla="*/ 700237 w 3666477"/>
              <a:gd name="connsiteY4" fmla="*/ 3577692 h 3577701"/>
              <a:gd name="connsiteX5" fmla="*/ 4 w 3666477"/>
              <a:gd name="connsiteY5" fmla="*/ 1366557 h 3577701"/>
              <a:gd name="connsiteX0" fmla="*/ 0 w 3666469"/>
              <a:gd name="connsiteY0" fmla="*/ 1366557 h 3586579"/>
              <a:gd name="connsiteX1" fmla="*/ 1833235 w 3666469"/>
              <a:gd name="connsiteY1" fmla="*/ 0 h 3586579"/>
              <a:gd name="connsiteX2" fmla="*/ 3666469 w 3666469"/>
              <a:gd name="connsiteY2" fmla="*/ 1366557 h 3586579"/>
              <a:gd name="connsiteX3" fmla="*/ 2966236 w 3666469"/>
              <a:gd name="connsiteY3" fmla="*/ 3577692 h 3586579"/>
              <a:gd name="connsiteX4" fmla="*/ 45715 w 3666469"/>
              <a:gd name="connsiteY4" fmla="*/ 3586579 h 3586579"/>
              <a:gd name="connsiteX5" fmla="*/ 0 w 3666469"/>
              <a:gd name="connsiteY5" fmla="*/ 1366557 h 3586579"/>
              <a:gd name="connsiteX0" fmla="*/ 0 w 3666469"/>
              <a:gd name="connsiteY0" fmla="*/ 1366557 h 3595447"/>
              <a:gd name="connsiteX1" fmla="*/ 1833235 w 3666469"/>
              <a:gd name="connsiteY1" fmla="*/ 0 h 3595447"/>
              <a:gd name="connsiteX2" fmla="*/ 3666469 w 3666469"/>
              <a:gd name="connsiteY2" fmla="*/ 1366557 h 3595447"/>
              <a:gd name="connsiteX3" fmla="*/ 3658694 w 3666469"/>
              <a:gd name="connsiteY3" fmla="*/ 3595447 h 3595447"/>
              <a:gd name="connsiteX4" fmla="*/ 45715 w 3666469"/>
              <a:gd name="connsiteY4" fmla="*/ 3586579 h 3595447"/>
              <a:gd name="connsiteX5" fmla="*/ 0 w 3666469"/>
              <a:gd name="connsiteY5" fmla="*/ 1366557 h 3595447"/>
              <a:gd name="connsiteX0" fmla="*/ 16428 w 3682897"/>
              <a:gd name="connsiteY0" fmla="*/ 1366557 h 3595447"/>
              <a:gd name="connsiteX1" fmla="*/ 1849663 w 3682897"/>
              <a:gd name="connsiteY1" fmla="*/ 0 h 3595447"/>
              <a:gd name="connsiteX2" fmla="*/ 3682897 w 3682897"/>
              <a:gd name="connsiteY2" fmla="*/ 1366557 h 3595447"/>
              <a:gd name="connsiteX3" fmla="*/ 3675122 w 3682897"/>
              <a:gd name="connsiteY3" fmla="*/ 3595447 h 3595447"/>
              <a:gd name="connsiteX4" fmla="*/ 0 w 3682897"/>
              <a:gd name="connsiteY4" fmla="*/ 3586579 h 3595447"/>
              <a:gd name="connsiteX5" fmla="*/ 16428 w 3682897"/>
              <a:gd name="connsiteY5" fmla="*/ 1366557 h 3595447"/>
              <a:gd name="connsiteX0" fmla="*/ 16428 w 3682897"/>
              <a:gd name="connsiteY0" fmla="*/ 2005750 h 4234640"/>
              <a:gd name="connsiteX1" fmla="*/ 1840785 w 3682897"/>
              <a:gd name="connsiteY1" fmla="*/ 0 h 4234640"/>
              <a:gd name="connsiteX2" fmla="*/ 3682897 w 3682897"/>
              <a:gd name="connsiteY2" fmla="*/ 2005750 h 4234640"/>
              <a:gd name="connsiteX3" fmla="*/ 3675122 w 3682897"/>
              <a:gd name="connsiteY3" fmla="*/ 4234640 h 4234640"/>
              <a:gd name="connsiteX4" fmla="*/ 0 w 3682897"/>
              <a:gd name="connsiteY4" fmla="*/ 4225772 h 4234640"/>
              <a:gd name="connsiteX5" fmla="*/ 16428 w 3682897"/>
              <a:gd name="connsiteY5" fmla="*/ 2005750 h 4234640"/>
              <a:gd name="connsiteX0" fmla="*/ 0 w 3755245"/>
              <a:gd name="connsiteY0" fmla="*/ 1144616 h 4234640"/>
              <a:gd name="connsiteX1" fmla="*/ 1913133 w 3755245"/>
              <a:gd name="connsiteY1" fmla="*/ 0 h 4234640"/>
              <a:gd name="connsiteX2" fmla="*/ 3755245 w 3755245"/>
              <a:gd name="connsiteY2" fmla="*/ 2005750 h 4234640"/>
              <a:gd name="connsiteX3" fmla="*/ 3747470 w 3755245"/>
              <a:gd name="connsiteY3" fmla="*/ 4234640 h 4234640"/>
              <a:gd name="connsiteX4" fmla="*/ 72348 w 3755245"/>
              <a:gd name="connsiteY4" fmla="*/ 4225772 h 4234640"/>
              <a:gd name="connsiteX5" fmla="*/ 0 w 3755245"/>
              <a:gd name="connsiteY5" fmla="*/ 1144616 h 4234640"/>
              <a:gd name="connsiteX0" fmla="*/ 0 w 3710857"/>
              <a:gd name="connsiteY0" fmla="*/ 1144616 h 4234640"/>
              <a:gd name="connsiteX1" fmla="*/ 1868745 w 3710857"/>
              <a:gd name="connsiteY1" fmla="*/ 0 h 4234640"/>
              <a:gd name="connsiteX2" fmla="*/ 3710857 w 3710857"/>
              <a:gd name="connsiteY2" fmla="*/ 2005750 h 4234640"/>
              <a:gd name="connsiteX3" fmla="*/ 3703082 w 3710857"/>
              <a:gd name="connsiteY3" fmla="*/ 4234640 h 4234640"/>
              <a:gd name="connsiteX4" fmla="*/ 27960 w 3710857"/>
              <a:gd name="connsiteY4" fmla="*/ 4225772 h 4234640"/>
              <a:gd name="connsiteX5" fmla="*/ 0 w 3710857"/>
              <a:gd name="connsiteY5" fmla="*/ 1144616 h 4234640"/>
              <a:gd name="connsiteX0" fmla="*/ 0 w 3737490"/>
              <a:gd name="connsiteY0" fmla="*/ 1144616 h 4234640"/>
              <a:gd name="connsiteX1" fmla="*/ 1868745 w 3737490"/>
              <a:gd name="connsiteY1" fmla="*/ 0 h 4234640"/>
              <a:gd name="connsiteX2" fmla="*/ 3737490 w 3737490"/>
              <a:gd name="connsiteY2" fmla="*/ 1091350 h 4234640"/>
              <a:gd name="connsiteX3" fmla="*/ 3703082 w 3737490"/>
              <a:gd name="connsiteY3" fmla="*/ 4234640 h 4234640"/>
              <a:gd name="connsiteX4" fmla="*/ 27960 w 3737490"/>
              <a:gd name="connsiteY4" fmla="*/ 4225772 h 4234640"/>
              <a:gd name="connsiteX5" fmla="*/ 0 w 3737490"/>
              <a:gd name="connsiteY5" fmla="*/ 1144616 h 4234640"/>
              <a:gd name="connsiteX0" fmla="*/ 0 w 3746368"/>
              <a:gd name="connsiteY0" fmla="*/ 1144616 h 4234640"/>
              <a:gd name="connsiteX1" fmla="*/ 1868745 w 3746368"/>
              <a:gd name="connsiteY1" fmla="*/ 0 h 4234640"/>
              <a:gd name="connsiteX2" fmla="*/ 3746368 w 3746368"/>
              <a:gd name="connsiteY2" fmla="*/ 1082472 h 4234640"/>
              <a:gd name="connsiteX3" fmla="*/ 3703082 w 3746368"/>
              <a:gd name="connsiteY3" fmla="*/ 4234640 h 4234640"/>
              <a:gd name="connsiteX4" fmla="*/ 27960 w 3746368"/>
              <a:gd name="connsiteY4" fmla="*/ 4225772 h 4234640"/>
              <a:gd name="connsiteX5" fmla="*/ 0 w 3746368"/>
              <a:gd name="connsiteY5" fmla="*/ 1144616 h 4234640"/>
              <a:gd name="connsiteX0" fmla="*/ 0 w 3737490"/>
              <a:gd name="connsiteY0" fmla="*/ 1135738 h 4234640"/>
              <a:gd name="connsiteX1" fmla="*/ 1859867 w 3737490"/>
              <a:gd name="connsiteY1" fmla="*/ 0 h 4234640"/>
              <a:gd name="connsiteX2" fmla="*/ 3737490 w 3737490"/>
              <a:gd name="connsiteY2" fmla="*/ 1082472 h 4234640"/>
              <a:gd name="connsiteX3" fmla="*/ 3694204 w 3737490"/>
              <a:gd name="connsiteY3" fmla="*/ 4234640 h 4234640"/>
              <a:gd name="connsiteX4" fmla="*/ 19082 w 3737490"/>
              <a:gd name="connsiteY4" fmla="*/ 4225772 h 4234640"/>
              <a:gd name="connsiteX5" fmla="*/ 0 w 3737490"/>
              <a:gd name="connsiteY5" fmla="*/ 1135738 h 4234640"/>
              <a:gd name="connsiteX0" fmla="*/ 0 w 3710857"/>
              <a:gd name="connsiteY0" fmla="*/ 1135738 h 4234640"/>
              <a:gd name="connsiteX1" fmla="*/ 1859867 w 3710857"/>
              <a:gd name="connsiteY1" fmla="*/ 0 h 4234640"/>
              <a:gd name="connsiteX2" fmla="*/ 3710857 w 3710857"/>
              <a:gd name="connsiteY2" fmla="*/ 1073594 h 4234640"/>
              <a:gd name="connsiteX3" fmla="*/ 3694204 w 3710857"/>
              <a:gd name="connsiteY3" fmla="*/ 4234640 h 4234640"/>
              <a:gd name="connsiteX4" fmla="*/ 19082 w 3710857"/>
              <a:gd name="connsiteY4" fmla="*/ 4225772 h 4234640"/>
              <a:gd name="connsiteX5" fmla="*/ 0 w 3710857"/>
              <a:gd name="connsiteY5" fmla="*/ 1135738 h 423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0857" h="4234640">
                <a:moveTo>
                  <a:pt x="0" y="1135738"/>
                </a:moveTo>
                <a:lnTo>
                  <a:pt x="1859867" y="0"/>
                </a:lnTo>
                <a:lnTo>
                  <a:pt x="3710857" y="1073594"/>
                </a:lnTo>
                <a:cubicBezTo>
                  <a:pt x="3708265" y="1816557"/>
                  <a:pt x="3696796" y="3491677"/>
                  <a:pt x="3694204" y="4234640"/>
                </a:cubicBezTo>
                <a:lnTo>
                  <a:pt x="19082" y="4225772"/>
                </a:lnTo>
                <a:lnTo>
                  <a:pt x="0" y="1135738"/>
                </a:lnTo>
                <a:close/>
              </a:path>
            </a:pathLst>
          </a:cu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lawn in front of a house&#10;&#10;Description automatically generated">
            <a:extLst>
              <a:ext uri="{FF2B5EF4-FFF2-40B4-BE49-F238E27FC236}">
                <a16:creationId xmlns:a16="http://schemas.microsoft.com/office/drawing/2014/main" id="{5540963E-CB27-4FB2-9FEB-84B08258350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176474" y="843377"/>
            <a:ext cx="2784037" cy="1566021"/>
          </a:xfrm>
          <a:prstGeom prst="rect">
            <a:avLst/>
          </a:prstGeom>
          <a:effectLst>
            <a:outerShdw blurRad="50800" dist="38100" sx="102000" sy="102000" algn="l" rotWithShape="0">
              <a:prstClr val="black">
                <a:alpha val="40000"/>
              </a:prstClr>
            </a:outerShdw>
          </a:effectLst>
        </p:spPr>
      </p:pic>
      <p:pic>
        <p:nvPicPr>
          <p:cNvPr id="9" name="Picture 8" descr="An old barn in front of a house&#10;&#10;Description automatically generated">
            <a:extLst>
              <a:ext uri="{FF2B5EF4-FFF2-40B4-BE49-F238E27FC236}">
                <a16:creationId xmlns:a16="http://schemas.microsoft.com/office/drawing/2014/main" id="{666E0158-6478-4F6E-BA75-F7E478818AC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045911" y="1895376"/>
            <a:ext cx="2933928" cy="1953087"/>
          </a:xfrm>
          <a:prstGeom prst="rect">
            <a:avLst/>
          </a:prstGeom>
          <a:effectLst>
            <a:outerShdw blurRad="50800" dist="38100" dir="2700000" sx="102000" sy="102000" algn="tl" rotWithShape="0">
              <a:prstClr val="black">
                <a:alpha val="40000"/>
              </a:prstClr>
            </a:outerShdw>
          </a:effectLst>
        </p:spPr>
      </p:pic>
      <p:pic>
        <p:nvPicPr>
          <p:cNvPr id="11" name="Picture 10" descr="A picture containing outdoor, water, building, grass&#10;&#10;Description automatically generated">
            <a:extLst>
              <a:ext uri="{FF2B5EF4-FFF2-40B4-BE49-F238E27FC236}">
                <a16:creationId xmlns:a16="http://schemas.microsoft.com/office/drawing/2014/main" id="{8BA5DBD1-0756-4BDF-88DE-251A2E4C559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3085" t="602" b="-602"/>
          <a:stretch/>
        </p:blipFill>
        <p:spPr>
          <a:xfrm>
            <a:off x="5770485" y="962991"/>
            <a:ext cx="2246051" cy="1864769"/>
          </a:xfrm>
          <a:prstGeom prst="rect">
            <a:avLst/>
          </a:prstGeom>
          <a:effectLst>
            <a:outerShdw blurRad="50800" dist="38100" dir="2700000" sx="102000" sy="102000" algn="tl" rotWithShape="0">
              <a:prstClr val="black">
                <a:alpha val="40000"/>
              </a:prstClr>
            </a:outerShdw>
          </a:effectLst>
        </p:spPr>
      </p:pic>
      <p:pic>
        <p:nvPicPr>
          <p:cNvPr id="13" name="Picture 12" descr="A large tower in a garden&#10;&#10;Description automatically generated">
            <a:extLst>
              <a:ext uri="{FF2B5EF4-FFF2-40B4-BE49-F238E27FC236}">
                <a16:creationId xmlns:a16="http://schemas.microsoft.com/office/drawing/2014/main" id="{E5213F85-C22A-44DA-A7A3-443B0C304D70}"/>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l="17059"/>
          <a:stretch/>
        </p:blipFill>
        <p:spPr>
          <a:xfrm>
            <a:off x="9632272" y="3397694"/>
            <a:ext cx="2246051" cy="1680323"/>
          </a:xfrm>
          <a:prstGeom prst="rect">
            <a:avLst/>
          </a:prstGeom>
          <a:effectLst>
            <a:outerShdw blurRad="50800" dist="38100" dir="2700000" sx="102000" sy="102000" algn="tl" rotWithShape="0">
              <a:prstClr val="black">
                <a:alpha val="40000"/>
              </a:prstClr>
            </a:outerShdw>
          </a:effectLst>
        </p:spPr>
      </p:pic>
      <p:sp>
        <p:nvSpPr>
          <p:cNvPr id="14" name="TextBox 13">
            <a:extLst>
              <a:ext uri="{FF2B5EF4-FFF2-40B4-BE49-F238E27FC236}">
                <a16:creationId xmlns:a16="http://schemas.microsoft.com/office/drawing/2014/main" id="{F58D62AC-8903-48E4-8D3A-FB519501A873}"/>
              </a:ext>
            </a:extLst>
          </p:cNvPr>
          <p:cNvSpPr txBox="1"/>
          <p:nvPr userDrawn="1"/>
        </p:nvSpPr>
        <p:spPr>
          <a:xfrm>
            <a:off x="4599640" y="3923244"/>
            <a:ext cx="4781433" cy="1200329"/>
          </a:xfrm>
          <a:prstGeom prst="rect">
            <a:avLst/>
          </a:prstGeom>
          <a:noFill/>
        </p:spPr>
        <p:txBody>
          <a:bodyPr wrap="square" rtlCol="0">
            <a:spAutoFit/>
          </a:bodyPr>
          <a:lstStyle/>
          <a:p>
            <a:r>
              <a:rPr lang="en-US" sz="1800" dirty="0">
                <a:latin typeface="Verdana" panose="020B0604030504040204" pitchFamily="34" charset="0"/>
                <a:ea typeface="Verdana" panose="020B0604030504040204" pitchFamily="34" charset="0"/>
              </a:rPr>
              <a:t>When electricity isn’t available, explain how the location and design of a house can help control temperature using conduction, convection, and radiation.</a:t>
            </a:r>
          </a:p>
        </p:txBody>
      </p:sp>
    </p:spTree>
    <p:extLst>
      <p:ext uri="{BB962C8B-B14F-4D97-AF65-F5344CB8AC3E}">
        <p14:creationId xmlns:p14="http://schemas.microsoft.com/office/powerpoint/2010/main" val="1333327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descr="A sunset in the background&#10;&#10;Description automatically generated">
            <a:extLst>
              <a:ext uri="{FF2B5EF4-FFF2-40B4-BE49-F238E27FC236}">
                <a16:creationId xmlns:a16="http://schemas.microsoft.com/office/drawing/2014/main" id="{15B73C1A-21D1-4657-AD77-6465A067013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023584" y="842693"/>
            <a:ext cx="5705770" cy="4278874"/>
          </a:xfrm>
          <a:prstGeom prst="rect">
            <a:avLst/>
          </a:prstGeom>
          <a:effectLst>
            <a:outerShdw blurRad="215900" dist="38100" dir="2700000" sx="102000" sy="102000" algn="tl" rotWithShape="0">
              <a:prstClr val="black">
                <a:alpha val="40000"/>
              </a:prstClr>
            </a:outerShdw>
          </a:effectLst>
        </p:spPr>
      </p:pic>
      <p:sp>
        <p:nvSpPr>
          <p:cNvPr id="14" name="TextBox 13">
            <a:extLst>
              <a:ext uri="{FF2B5EF4-FFF2-40B4-BE49-F238E27FC236}">
                <a16:creationId xmlns:a16="http://schemas.microsoft.com/office/drawing/2014/main" id="{F58D62AC-8903-48E4-8D3A-FB519501A873}"/>
              </a:ext>
            </a:extLst>
          </p:cNvPr>
          <p:cNvSpPr txBox="1"/>
          <p:nvPr userDrawn="1"/>
        </p:nvSpPr>
        <p:spPr>
          <a:xfrm>
            <a:off x="7602245" y="2827768"/>
            <a:ext cx="4224763" cy="2293799"/>
          </a:xfrm>
          <a:prstGeom prst="ellipse">
            <a:avLst/>
          </a:prstGeom>
          <a:noFill/>
        </p:spPr>
        <p:txBody>
          <a:bodyPr wrap="square" rtlCol="0">
            <a:spAutoFit/>
          </a:bodyPr>
          <a:lstStyle/>
          <a:p>
            <a:pPr algn="ctr"/>
            <a:r>
              <a:rPr lang="en-US" sz="2000" dirty="0">
                <a:solidFill>
                  <a:schemeClr val="bg1"/>
                </a:solidFill>
                <a:latin typeface="Verdana" panose="020B0604030504040204" pitchFamily="34" charset="0"/>
                <a:ea typeface="Verdana" panose="020B0604030504040204" pitchFamily="34" charset="0"/>
              </a:rPr>
              <a:t>Give an example of how radiation is transformed into other forms of energy</a:t>
            </a:r>
            <a:r>
              <a:rPr lang="en-US" sz="1800" dirty="0">
                <a:solidFill>
                  <a:schemeClr val="bg1"/>
                </a:solidFill>
                <a:latin typeface="Verdana" panose="020B0604030504040204" pitchFamily="34" charset="0"/>
                <a:ea typeface="Verdana" panose="020B0604030504040204" pitchFamily="34" charset="0"/>
              </a:rPr>
              <a:t>.</a:t>
            </a:r>
          </a:p>
        </p:txBody>
      </p:sp>
      <p:sp>
        <p:nvSpPr>
          <p:cNvPr id="6" name="Sun 5">
            <a:extLst>
              <a:ext uri="{FF2B5EF4-FFF2-40B4-BE49-F238E27FC236}">
                <a16:creationId xmlns:a16="http://schemas.microsoft.com/office/drawing/2014/main" id="{731FC624-644C-46A6-8913-73360618A040}"/>
              </a:ext>
            </a:extLst>
          </p:cNvPr>
          <p:cNvSpPr/>
          <p:nvPr userDrawn="1"/>
        </p:nvSpPr>
        <p:spPr>
          <a:xfrm>
            <a:off x="745724" y="707984"/>
            <a:ext cx="4820575" cy="4714810"/>
          </a:xfrm>
          <a:prstGeom prst="sun">
            <a:avLst>
              <a:gd name="adj" fmla="val 18359"/>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55440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7D8625-4412-4B07-81E1-293311B8AA2B}"/>
              </a:ext>
            </a:extLst>
          </p:cNvPr>
          <p:cNvSpPr/>
          <p:nvPr userDrawn="1"/>
        </p:nvSpPr>
        <p:spPr>
          <a:xfrm>
            <a:off x="355107" y="1180730"/>
            <a:ext cx="4927107" cy="3533313"/>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http://cdn2max.roojoom.netdna-cdn.com/treks/abedmmasalha_wml-mwthr-l-tq-lhrr1396419924445.jpg">
            <a:extLst>
              <a:ext uri="{FF2B5EF4-FFF2-40B4-BE49-F238E27FC236}">
                <a16:creationId xmlns:a16="http://schemas.microsoft.com/office/drawing/2014/main" id="{CB3373E7-F84A-4456-9845-7180DFE6F327}"/>
              </a:ext>
            </a:extLst>
          </p:cNvPr>
          <p:cNvPicPr>
            <a:picLocks noChangeAspect="1" noChangeArrowheads="1"/>
          </p:cNvPicPr>
          <p:nvPr userDrawn="1"/>
        </p:nvPicPr>
        <p:blipFill>
          <a:blip r:embed="rId2" cstate="print"/>
          <a:srcRect/>
          <a:stretch>
            <a:fillRect/>
          </a:stretch>
        </p:blipFill>
        <p:spPr bwMode="auto">
          <a:xfrm>
            <a:off x="747349" y="1496117"/>
            <a:ext cx="4093820" cy="2889451"/>
          </a:xfrm>
          <a:prstGeom prst="rect">
            <a:avLst/>
          </a:prstGeom>
          <a:noFill/>
        </p:spPr>
      </p:pic>
      <p:sp>
        <p:nvSpPr>
          <p:cNvPr id="4" name="TextBox 3">
            <a:extLst>
              <a:ext uri="{FF2B5EF4-FFF2-40B4-BE49-F238E27FC236}">
                <a16:creationId xmlns:a16="http://schemas.microsoft.com/office/drawing/2014/main" id="{4A53AB62-FC7C-4FFE-B251-D506A20786E0}"/>
              </a:ext>
            </a:extLst>
          </p:cNvPr>
          <p:cNvSpPr txBox="1"/>
          <p:nvPr userDrawn="1"/>
        </p:nvSpPr>
        <p:spPr>
          <a:xfrm>
            <a:off x="5486398" y="988874"/>
            <a:ext cx="6480699" cy="2031325"/>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The Law of Conservation of Energy tells us that energy can neither be created nor destroyed. With that knowledge and your understanding of conduction, convection, and radiation, predict what happens to: </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(1) the air above the stove, (2) the person’s hand, and (3) the burner on the stove.</a:t>
            </a:r>
          </a:p>
        </p:txBody>
      </p:sp>
      <p:sp>
        <p:nvSpPr>
          <p:cNvPr id="9" name="Rectangle: Rounded Corners 8">
            <a:extLst>
              <a:ext uri="{FF2B5EF4-FFF2-40B4-BE49-F238E27FC236}">
                <a16:creationId xmlns:a16="http://schemas.microsoft.com/office/drawing/2014/main" id="{6A200BDC-1893-4D73-B2C8-C067CC45B71C}"/>
              </a:ext>
            </a:extLst>
          </p:cNvPr>
          <p:cNvSpPr/>
          <p:nvPr userDrawn="1"/>
        </p:nvSpPr>
        <p:spPr>
          <a:xfrm>
            <a:off x="5638709" y="3020199"/>
            <a:ext cx="6176075" cy="2031325"/>
          </a:xfrm>
          <a:prstGeom prst="roundRect">
            <a:avLst>
              <a:gd name="adj" fmla="val 0"/>
            </a:avLst>
          </a:prstGeom>
          <a:solidFill>
            <a:schemeClr val="bg1"/>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351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2E96EA-94DB-4EC2-B8CC-43D684C1D83F}"/>
              </a:ext>
            </a:extLst>
          </p:cNvPr>
          <p:cNvSpPr/>
          <p:nvPr userDrawn="1"/>
        </p:nvSpPr>
        <p:spPr>
          <a:xfrm>
            <a:off x="4479010" y="19800"/>
            <a:ext cx="7636790" cy="2585323"/>
          </a:xfrm>
          <a:prstGeom prst="rect">
            <a:avLst/>
          </a:prstGeom>
        </p:spPr>
        <p:txBody>
          <a:bodyPr wrap="square">
            <a:spAutoFit/>
          </a:bodyPr>
          <a:lstStyle/>
          <a:p>
            <a:pPr marL="0" indent="0">
              <a:buNone/>
            </a:pPr>
            <a:r>
              <a:rPr lang="is-IS" sz="1800" b="1" dirty="0">
                <a:latin typeface="Verdana" panose="020B0604030504040204" pitchFamily="34" charset="0"/>
                <a:ea typeface="Verdana" panose="020B0604030504040204" pitchFamily="34" charset="0"/>
              </a:rPr>
              <a:t>Give your best answer to...</a:t>
            </a:r>
            <a:br>
              <a:rPr lang="is-IS" sz="1800" b="1" dirty="0">
                <a:latin typeface="Verdana" panose="020B0604030504040204" pitchFamily="34" charset="0"/>
                <a:ea typeface="Verdana" panose="020B0604030504040204" pitchFamily="34" charset="0"/>
              </a:rPr>
            </a:br>
            <a:endParaRPr lang="is-IS" sz="1800" b="1" dirty="0">
              <a:latin typeface="Verdana" panose="020B0604030504040204" pitchFamily="34" charset="0"/>
              <a:ea typeface="Verdana" panose="020B0604030504040204" pitchFamily="34" charset="0"/>
            </a:endParaRPr>
          </a:p>
          <a:p>
            <a:pPr marL="594360" indent="-594360">
              <a:buAutoNum type="arabicPeriod"/>
            </a:pPr>
            <a:r>
              <a:rPr kumimoji="0" lang="is-IS"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conduction, convection and radiation and give examples.</a:t>
            </a:r>
          </a:p>
          <a:p>
            <a:pPr marL="0" indent="0">
              <a:buNone/>
            </a:pPr>
            <a:br>
              <a:rPr lang="is-IS" sz="1800" dirty="0">
                <a:latin typeface="Verdana" panose="020B0604030504040204" pitchFamily="34" charset="0"/>
                <a:ea typeface="Verdana" panose="020B0604030504040204" pitchFamily="34" charset="0"/>
              </a:rPr>
            </a:b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a:p>
            <a:pPr marL="594360" indent="-594360">
              <a:buAutoNum type="arabicPeriod"/>
            </a:pPr>
            <a:endParaRPr lang="is-IS" sz="1800" dirty="0">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79513D97-490B-44B5-867D-55A05FC5D8DC}"/>
              </a:ext>
            </a:extLst>
          </p:cNvPr>
          <p:cNvSpPr/>
          <p:nvPr userDrawn="1"/>
        </p:nvSpPr>
        <p:spPr>
          <a:xfrm>
            <a:off x="-1" y="2348134"/>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Check for Understanding</a:t>
            </a:r>
          </a:p>
        </p:txBody>
      </p:sp>
    </p:spTree>
    <p:extLst>
      <p:ext uri="{BB962C8B-B14F-4D97-AF65-F5344CB8AC3E}">
        <p14:creationId xmlns:p14="http://schemas.microsoft.com/office/powerpoint/2010/main" val="268743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3735238" y="0"/>
            <a:ext cx="5029200" cy="548640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Verdana" panose="020B0604030504040204" pitchFamily="34" charset="0"/>
              <a:ea typeface="+mn-ea"/>
              <a:cs typeface="+mn-cs"/>
            </a:endParaRPr>
          </a:p>
        </p:txBody>
      </p:sp>
      <p:sp>
        <p:nvSpPr>
          <p:cNvPr id="4" name="Title 1"/>
          <p:cNvSpPr txBox="1">
            <a:spLocks/>
          </p:cNvSpPr>
          <p:nvPr userDrawn="1"/>
        </p:nvSpPr>
        <p:spPr>
          <a:xfrm>
            <a:off x="3735238" y="3238805"/>
            <a:ext cx="4962833" cy="19064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i="0" kern="1200">
                <a:solidFill>
                  <a:schemeClr val="bg1"/>
                </a:solidFill>
                <a:latin typeface="Century Gothic" charset="0"/>
                <a:ea typeface="Century Gothic" charset="0"/>
                <a:cs typeface="Century Gothic"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Conduction, Convection, and Radiation</a:t>
            </a:r>
          </a:p>
        </p:txBody>
      </p:sp>
      <p:sp>
        <p:nvSpPr>
          <p:cNvPr id="5" name="Subtitle 2"/>
          <p:cNvSpPr txBox="1">
            <a:spLocks/>
          </p:cNvSpPr>
          <p:nvPr userDrawn="1"/>
        </p:nvSpPr>
        <p:spPr>
          <a:xfrm>
            <a:off x="3793494" y="5096376"/>
            <a:ext cx="4846320" cy="4480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sz="1800" b="1" kern="1200">
                <a:solidFill>
                  <a:schemeClr val="bg1"/>
                </a:solidFill>
                <a:latin typeface="Century Gothic" charset="0"/>
                <a:ea typeface="Century Gothic" charset="0"/>
                <a:cs typeface="Century Gothic" charset="0"/>
              </a:defRPr>
            </a:lvl1pPr>
            <a:lvl2pPr marL="457200" indent="0" algn="ctr" defTabSz="914400" rtl="0" eaLnBrk="1" latinLnBrk="0" hangingPunct="1">
              <a:lnSpc>
                <a:spcPct val="90000"/>
              </a:lnSpc>
              <a:spcBef>
                <a:spcPts val="400"/>
              </a:spcBef>
              <a:buFont typeface="Arial" panose="020B0604020202020204" pitchFamily="34" charset="0"/>
              <a:buNone/>
              <a:defRPr sz="2000" kern="1200">
                <a:solidFill>
                  <a:schemeClr val="tx1"/>
                </a:solidFill>
                <a:latin typeface="Century Gothic" charset="0"/>
                <a:ea typeface="Century Gothic" charset="0"/>
                <a:cs typeface="Century Gothic" charset="0"/>
              </a:defRPr>
            </a:lvl2pPr>
            <a:lvl3pPr marL="914400" indent="0" algn="ctr" defTabSz="914400" rtl="0" eaLnBrk="1" latinLnBrk="0" hangingPunct="1">
              <a:lnSpc>
                <a:spcPct val="90000"/>
              </a:lnSpc>
              <a:spcBef>
                <a:spcPts val="400"/>
              </a:spcBef>
              <a:buFont typeface="Arial" panose="020B0604020202020204" pitchFamily="34" charset="0"/>
              <a:buNone/>
              <a:defRPr sz="1800" kern="1200">
                <a:solidFill>
                  <a:schemeClr val="tx1"/>
                </a:solidFill>
                <a:latin typeface="Century Gothic" charset="0"/>
                <a:ea typeface="Century Gothic" charset="0"/>
                <a:cs typeface="Century Gothic" charset="0"/>
              </a:defRPr>
            </a:lvl3pPr>
            <a:lvl4pPr marL="13716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Century Gothic" charset="0"/>
                <a:ea typeface="Century Gothic" charset="0"/>
                <a:cs typeface="Century Gothic" charset="0"/>
              </a:defRPr>
            </a:lvl4pPr>
            <a:lvl5pPr marL="18288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Century Gothic" charset="0"/>
                <a:ea typeface="Century Gothic" charset="0"/>
                <a:cs typeface="Century Gothic" charset="0"/>
              </a:defRPr>
            </a:lvl5pPr>
            <a:lvl6pPr marL="22860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4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Presented by </a:t>
            </a:r>
            <a:r>
              <a:rPr kumimoji="0" lang="en-US" sz="1800" b="1" i="0" u="none" strike="noStrike" kern="1200" cap="none" spc="0" normalizeH="0" baseline="0" noProof="0" dirty="0" err="1">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Kesler</a:t>
            </a:r>
            <a:r>
              <a:rPr kumimoji="0" lang="en-US" sz="1800" b="1" i="0" u="none" strike="noStrike" kern="1200" cap="none" spc="0" normalizeH="0" baseline="0" noProof="0" dirty="0">
                <a:ln>
                  <a:noFill/>
                </a:ln>
                <a:solidFill>
                  <a:sysClr val="window" lastClr="FFFFFF"/>
                </a:solidFill>
                <a:effectLst/>
                <a:uLnTx/>
                <a:uFillTx/>
                <a:latin typeface="Verdana" panose="020B0604030504040204" pitchFamily="34" charset="0"/>
                <a:ea typeface="Verdana" panose="020B0604030504040204" pitchFamily="34" charset="0"/>
                <a:cs typeface="Verdana" panose="020B0604030504040204" pitchFamily="34" charset="0"/>
              </a:rPr>
              <a:t> Science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62" r="20266"/>
          <a:stretch/>
        </p:blipFill>
        <p:spPr>
          <a:xfrm>
            <a:off x="4124" y="776536"/>
            <a:ext cx="1518250" cy="389519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35238" y="0"/>
            <a:ext cx="5029200" cy="3238805"/>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5429" r="23530"/>
          <a:stretch/>
        </p:blipFill>
        <p:spPr>
          <a:xfrm>
            <a:off x="8916015" y="777240"/>
            <a:ext cx="3286664" cy="3886200"/>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r="21788"/>
          <a:stretch/>
        </p:blipFill>
        <p:spPr>
          <a:xfrm>
            <a:off x="1635136" y="776536"/>
            <a:ext cx="2018584" cy="3886904"/>
          </a:xfrm>
          <a:prstGeom prst="rect">
            <a:avLst/>
          </a:prstGeom>
        </p:spPr>
      </p:pic>
      <p:grpSp>
        <p:nvGrpSpPr>
          <p:cNvPr id="10" name="Group 9">
            <a:extLst>
              <a:ext uri="{FF2B5EF4-FFF2-40B4-BE49-F238E27FC236}">
                <a16:creationId xmlns:a16="http://schemas.microsoft.com/office/drawing/2014/main" id="{A35A1452-80AD-4EE4-A51B-F42C535C33CE}"/>
              </a:ext>
            </a:extLst>
          </p:cNvPr>
          <p:cNvGrpSpPr/>
          <p:nvPr userDrawn="1"/>
        </p:nvGrpSpPr>
        <p:grpSpPr>
          <a:xfrm>
            <a:off x="142302" y="197539"/>
            <a:ext cx="383815" cy="383815"/>
            <a:chOff x="245327" y="410956"/>
            <a:chExt cx="383815" cy="383815"/>
          </a:xfrm>
        </p:grpSpPr>
        <p:sp>
          <p:nvSpPr>
            <p:cNvPr id="11" name="Oval 10">
              <a:extLst>
                <a:ext uri="{FF2B5EF4-FFF2-40B4-BE49-F238E27FC236}">
                  <a16:creationId xmlns:a16="http://schemas.microsoft.com/office/drawing/2014/main" id="{288BD43C-C600-4BD4-A2CE-64DE6E34A764}"/>
                </a:ext>
              </a:extLst>
            </p:cNvPr>
            <p:cNvSpPr/>
            <p:nvPr userDrawn="1"/>
          </p:nvSpPr>
          <p:spPr>
            <a:xfrm>
              <a:off x="245327" y="410956"/>
              <a:ext cx="383815" cy="3838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2" name="Freeform: Shape 11">
              <a:extLst>
                <a:ext uri="{FF2B5EF4-FFF2-40B4-BE49-F238E27FC236}">
                  <a16:creationId xmlns:a16="http://schemas.microsoft.com/office/drawing/2014/main" id="{5D1692D4-94AA-46EB-A68C-BD403797A3C5}"/>
                </a:ext>
              </a:extLst>
            </p:cNvPr>
            <p:cNvSpPr/>
            <p:nvPr userDrawn="1"/>
          </p:nvSpPr>
          <p:spPr>
            <a:xfrm>
              <a:off x="349430" y="452621"/>
              <a:ext cx="200323" cy="300485"/>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bg1"/>
            </a:solidFill>
            <a:ln w="9525" cap="flat">
              <a:noFill/>
              <a:prstDash val="solid"/>
              <a:miter/>
            </a:ln>
          </p:spPr>
          <p:txBody>
            <a:bodyPr rtlCol="0" anchor="ctr"/>
            <a:lstStyle/>
            <a:p>
              <a:endParaRPr lang="en-US" dirty="0">
                <a:latin typeface="Verdana" panose="020B0604030504040204" pitchFamily="34" charset="0"/>
              </a:endParaRPr>
            </a:p>
          </p:txBody>
        </p:sp>
      </p:grpSp>
      <p:grpSp>
        <p:nvGrpSpPr>
          <p:cNvPr id="13" name="Group 12">
            <a:extLst>
              <a:ext uri="{FF2B5EF4-FFF2-40B4-BE49-F238E27FC236}">
                <a16:creationId xmlns:a16="http://schemas.microsoft.com/office/drawing/2014/main" id="{8AFF888B-4DF4-46CF-B4B6-144BF19543FE}"/>
              </a:ext>
            </a:extLst>
          </p:cNvPr>
          <p:cNvGrpSpPr/>
          <p:nvPr userDrawn="1"/>
        </p:nvGrpSpPr>
        <p:grpSpPr>
          <a:xfrm>
            <a:off x="1007293" y="197441"/>
            <a:ext cx="388989" cy="383815"/>
            <a:chOff x="1055994" y="2436706"/>
            <a:chExt cx="388989" cy="383815"/>
          </a:xfrm>
        </p:grpSpPr>
        <p:sp>
          <p:nvSpPr>
            <p:cNvPr id="14" name="Oval 13">
              <a:extLst>
                <a:ext uri="{FF2B5EF4-FFF2-40B4-BE49-F238E27FC236}">
                  <a16:creationId xmlns:a16="http://schemas.microsoft.com/office/drawing/2014/main" id="{66EA980B-7CE7-4BEC-9D4C-3FC8E134B432}"/>
                </a:ext>
              </a:extLst>
            </p:cNvPr>
            <p:cNvSpPr/>
            <p:nvPr userDrawn="1"/>
          </p:nvSpPr>
          <p:spPr>
            <a:xfrm>
              <a:off x="1061169" y="2436707"/>
              <a:ext cx="383814" cy="3838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5" name="Graphic 14" descr="Gears">
              <a:extLst>
                <a:ext uri="{FF2B5EF4-FFF2-40B4-BE49-F238E27FC236}">
                  <a16:creationId xmlns:a16="http://schemas.microsoft.com/office/drawing/2014/main" id="{60E58EC3-ED66-496B-BE65-C6CC0EC1FA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5994" y="2436706"/>
              <a:ext cx="383814" cy="383814"/>
            </a:xfrm>
            <a:prstGeom prst="rect">
              <a:avLst/>
            </a:prstGeom>
          </p:spPr>
        </p:pic>
      </p:grpSp>
      <p:grpSp>
        <p:nvGrpSpPr>
          <p:cNvPr id="16" name="Group 15">
            <a:extLst>
              <a:ext uri="{FF2B5EF4-FFF2-40B4-BE49-F238E27FC236}">
                <a16:creationId xmlns:a16="http://schemas.microsoft.com/office/drawing/2014/main" id="{0B6B9E35-6BFB-44E3-A7A2-32F424896FC3}"/>
              </a:ext>
            </a:extLst>
          </p:cNvPr>
          <p:cNvGrpSpPr/>
          <p:nvPr userDrawn="1"/>
        </p:nvGrpSpPr>
        <p:grpSpPr>
          <a:xfrm>
            <a:off x="1872283" y="150741"/>
            <a:ext cx="404212" cy="404212"/>
            <a:chOff x="1050970" y="3562862"/>
            <a:chExt cx="404212" cy="404212"/>
          </a:xfrm>
        </p:grpSpPr>
        <p:sp>
          <p:nvSpPr>
            <p:cNvPr id="17" name="Oval 16">
              <a:extLst>
                <a:ext uri="{FF2B5EF4-FFF2-40B4-BE49-F238E27FC236}">
                  <a16:creationId xmlns:a16="http://schemas.microsoft.com/office/drawing/2014/main" id="{AFAA5F6A-AAF1-4A20-B1A3-92A48E59C464}"/>
                </a:ext>
              </a:extLst>
            </p:cNvPr>
            <p:cNvSpPr/>
            <p:nvPr userDrawn="1"/>
          </p:nvSpPr>
          <p:spPr>
            <a:xfrm>
              <a:off x="1050970" y="3562862"/>
              <a:ext cx="404212" cy="404212"/>
            </a:xfrm>
            <a:prstGeom prst="ellipse">
              <a:avLst/>
            </a:prstGeom>
            <a:solidFill>
              <a:srgbClr val="703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18" name="Graphic 17" descr="Umbrella">
              <a:extLst>
                <a:ext uri="{FF2B5EF4-FFF2-40B4-BE49-F238E27FC236}">
                  <a16:creationId xmlns:a16="http://schemas.microsoft.com/office/drawing/2014/main" id="{741AFBD1-011C-4899-B36F-5D810380618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1169" y="3573061"/>
              <a:ext cx="383814" cy="383814"/>
            </a:xfrm>
            <a:prstGeom prst="rect">
              <a:avLst/>
            </a:prstGeom>
          </p:spPr>
        </p:pic>
      </p:grpSp>
      <p:pic>
        <p:nvPicPr>
          <p:cNvPr id="19" name="Picture 18">
            <a:extLst>
              <a:ext uri="{FF2B5EF4-FFF2-40B4-BE49-F238E27FC236}">
                <a16:creationId xmlns:a16="http://schemas.microsoft.com/office/drawing/2014/main" id="{E3F6D74A-E72F-4386-9DA6-91B4CE1950A8}"/>
              </a:ext>
            </a:extLst>
          </p:cNvPr>
          <p:cNvPicPr>
            <a:picLocks noChangeAspect="1"/>
          </p:cNvPicPr>
          <p:nvPr userDrawn="1"/>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46405" y="4732694"/>
            <a:ext cx="594360" cy="594360"/>
          </a:xfrm>
          <a:prstGeom prst="rect">
            <a:avLst/>
          </a:prstGeom>
        </p:spPr>
      </p:pic>
    </p:spTree>
    <p:extLst>
      <p:ext uri="{BB962C8B-B14F-4D97-AF65-F5344CB8AC3E}">
        <p14:creationId xmlns:p14="http://schemas.microsoft.com/office/powerpoint/2010/main" val="181816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75C0A-823E-4301-80B2-57CDFD64CD77}"/>
              </a:ext>
            </a:extLst>
          </p:cNvPr>
          <p:cNvSpPr/>
          <p:nvPr userDrawn="1"/>
        </p:nvSpPr>
        <p:spPr>
          <a:xfrm>
            <a:off x="0" y="2249413"/>
            <a:ext cx="4309352" cy="1200329"/>
          </a:xfrm>
          <a:prstGeom prst="rect">
            <a:avLst/>
          </a:prstGeom>
        </p:spPr>
        <p:txBody>
          <a:bodyPr wrap="square">
            <a:spAutoFit/>
          </a:bodyPr>
          <a:lstStyle/>
          <a:p>
            <a:pPr algn="ctr"/>
            <a:r>
              <a:rPr lang="en-US" sz="3600" b="1" dirty="0">
                <a:solidFill>
                  <a:schemeClr val="bg1"/>
                </a:solidFill>
                <a:latin typeface="Verdana" panose="020B0604030504040204" pitchFamily="34" charset="0"/>
              </a:rPr>
              <a:t>Still have questions?</a:t>
            </a:r>
          </a:p>
        </p:txBody>
      </p:sp>
      <p:sp>
        <p:nvSpPr>
          <p:cNvPr id="5" name="TextBox 4">
            <a:extLst>
              <a:ext uri="{FF2B5EF4-FFF2-40B4-BE49-F238E27FC236}">
                <a16:creationId xmlns:a16="http://schemas.microsoft.com/office/drawing/2014/main" id="{579DB70D-2861-44B1-B290-22BAD61EB16B}"/>
              </a:ext>
            </a:extLst>
          </p:cNvPr>
          <p:cNvSpPr txBox="1"/>
          <p:nvPr userDrawn="1"/>
        </p:nvSpPr>
        <p:spPr>
          <a:xfrm>
            <a:off x="4467109" y="648771"/>
            <a:ext cx="7660105" cy="2031325"/>
          </a:xfrm>
          <a:prstGeom prst="rect">
            <a:avLst/>
          </a:prstGeom>
          <a:noFill/>
        </p:spPr>
        <p:txBody>
          <a:bodyPr wrap="square" rtlCol="0">
            <a:spAutoFit/>
          </a:bodyPr>
          <a:lstStyle/>
          <a:p>
            <a:pPr marL="0" indent="0">
              <a:buFont typeface="Arial" panose="020B0604020202020204" pitchFamily="34" charset="0"/>
              <a:buNone/>
            </a:pPr>
            <a:r>
              <a:rPr lang="en-US" dirty="0">
                <a:latin typeface="Verdana" panose="020B0604030504040204" pitchFamily="34" charset="0"/>
                <a:ea typeface="Verdana" panose="020B0604030504040204" pitchFamily="34" charset="0"/>
              </a:rPr>
              <a:t>Which essential questions do you still need help to understand?</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408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2" descr="http://upload.wikimedia.org/wikipedia/commons/d/d8/Cup_for_Heat_Conduction_2010-08-17.png"/>
          <p:cNvPicPr>
            <a:picLocks noChangeAspect="1" noChangeArrowheads="1"/>
          </p:cNvPicPr>
          <p:nvPr userDrawn="1"/>
        </p:nvPicPr>
        <p:blipFill>
          <a:blip r:embed="rId2" cstate="print"/>
          <a:srcRect/>
          <a:stretch>
            <a:fillRect/>
          </a:stretch>
        </p:blipFill>
        <p:spPr bwMode="auto">
          <a:xfrm>
            <a:off x="141124" y="1429305"/>
            <a:ext cx="2550085" cy="3193610"/>
          </a:xfrm>
          <a:prstGeom prst="rect">
            <a:avLst/>
          </a:prstGeom>
          <a:noFill/>
        </p:spPr>
      </p:pic>
      <p:sp>
        <p:nvSpPr>
          <p:cNvPr id="5" name="Content Placeholder 6"/>
          <p:cNvSpPr txBox="1">
            <a:spLocks/>
          </p:cNvSpPr>
          <p:nvPr userDrawn="1"/>
        </p:nvSpPr>
        <p:spPr>
          <a:xfrm>
            <a:off x="3286788" y="1118588"/>
            <a:ext cx="5018437" cy="4039340"/>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Examples of Conduction</a:t>
            </a:r>
            <a:b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 (direct contact)</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Touching a metal spoon in a cup of hot liquid</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Putting a heating pad on your back</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Feeling the heat from a hot poker in a fire place</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Placing a hand on top of a basket of hot rolls</a:t>
            </a: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7B56A4FF-360D-4DDC-81C5-48C43ABFBE81}"/>
              </a:ext>
            </a:extLst>
          </p:cNvPr>
          <p:cNvSpPr txBox="1">
            <a:spLocks/>
          </p:cNvSpPr>
          <p:nvPr userDrawn="1"/>
        </p:nvSpPr>
        <p:spPr>
          <a:xfrm>
            <a:off x="0" y="0"/>
            <a:ext cx="12192000" cy="725337"/>
          </a:xfrm>
          <a:prstGeom prst="rect">
            <a:avLst/>
          </a:prstGeom>
          <a:gradFill flip="none" rotWithShape="1">
            <a:gsLst>
              <a:gs pos="0">
                <a:srgbClr val="9900CC">
                  <a:tint val="66000"/>
                  <a:satMod val="160000"/>
                </a:srgbClr>
              </a:gs>
              <a:gs pos="50000">
                <a:srgbClr val="9900CC">
                  <a:tint val="44500"/>
                  <a:satMod val="160000"/>
                </a:srgbClr>
              </a:gs>
              <a:gs pos="100000">
                <a:srgbClr val="9900CC">
                  <a:tint val="23500"/>
                  <a:satMod val="160000"/>
                </a:srgbClr>
              </a:gs>
            </a:gsLst>
            <a:lin ang="16200000" scaled="1"/>
            <a:tileRect/>
          </a:gradFill>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ctangle: Rounded Corners 1">
            <a:extLst>
              <a:ext uri="{FF2B5EF4-FFF2-40B4-BE49-F238E27FC236}">
                <a16:creationId xmlns:a16="http://schemas.microsoft.com/office/drawing/2014/main" id="{2B800763-7F11-4FFB-979B-1F70E170FBA0}"/>
              </a:ext>
            </a:extLst>
          </p:cNvPr>
          <p:cNvSpPr/>
          <p:nvPr userDrawn="1"/>
        </p:nvSpPr>
        <p:spPr>
          <a:xfrm>
            <a:off x="2867486" y="1118588"/>
            <a:ext cx="5628443" cy="4039340"/>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dirty="0"/>
          </a:p>
        </p:txBody>
      </p:sp>
      <p:sp>
        <p:nvSpPr>
          <p:cNvPr id="3" name="Rectangle: Rounded Corners 2">
            <a:extLst>
              <a:ext uri="{FF2B5EF4-FFF2-40B4-BE49-F238E27FC236}">
                <a16:creationId xmlns:a16="http://schemas.microsoft.com/office/drawing/2014/main" id="{E3E8A2E3-62CA-4345-9AB3-C5DD5E8ED6FD}"/>
              </a:ext>
            </a:extLst>
          </p:cNvPr>
          <p:cNvSpPr/>
          <p:nvPr userDrawn="1"/>
        </p:nvSpPr>
        <p:spPr>
          <a:xfrm>
            <a:off x="8848483" y="1516906"/>
            <a:ext cx="2885243" cy="1998651"/>
          </a:xfrm>
          <a:prstGeom prst="round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53E04E-B835-4540-95AD-CF9C07EAD3CE}"/>
              </a:ext>
            </a:extLst>
          </p:cNvPr>
          <p:cNvSpPr txBox="1"/>
          <p:nvPr userDrawn="1"/>
        </p:nvSpPr>
        <p:spPr>
          <a:xfrm>
            <a:off x="9008280" y="1650414"/>
            <a:ext cx="2565647" cy="523220"/>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List one more example of conduction.</a:t>
            </a:r>
          </a:p>
        </p:txBody>
      </p:sp>
    </p:spTree>
    <p:extLst>
      <p:ext uri="{BB962C8B-B14F-4D97-AF65-F5344CB8AC3E}">
        <p14:creationId xmlns:p14="http://schemas.microsoft.com/office/powerpoint/2010/main" val="13567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Content Placeholder 8"/>
          <p:cNvSpPr txBox="1">
            <a:spLocks/>
          </p:cNvSpPr>
          <p:nvPr userDrawn="1"/>
        </p:nvSpPr>
        <p:spPr>
          <a:xfrm>
            <a:off x="170938" y="725337"/>
            <a:ext cx="4658238" cy="4445421"/>
          </a:xfrm>
          <a:prstGeom prst="rect">
            <a:avLst/>
          </a:prstGeom>
        </p:spPr>
        <p:txBody>
          <a:bodyPr vert="horz" lIns="91440" tIns="45720" rIns="91440" bIns="45720" rtlCol="0">
            <a:normAutofit fontScale="92500" lnSpcReduction="10000"/>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Examples of Convection –(hot rising/cold sinking)</a:t>
            </a:r>
          </a:p>
          <a:p>
            <a:pPr marL="210312" marR="0" lvl="0" indent="-210312"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Macaroni rising and falling in a pot of boiling water</a:t>
            </a:r>
          </a:p>
          <a:p>
            <a:pPr marL="210312" marR="0" lvl="0" indent="-210312"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Lava lamp rising and sinking</a:t>
            </a:r>
          </a:p>
          <a:p>
            <a:pPr marL="210312" marR="0" lvl="0" indent="-210312"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Hot magma rising in the mantle, cold sinking</a:t>
            </a:r>
          </a:p>
          <a:p>
            <a:pPr marL="210312" marR="0" lvl="0" indent="-210312"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Hot air rising in the atmosphere, cold sinking</a:t>
            </a:r>
          </a:p>
          <a:p>
            <a:pPr marL="210312" marR="0" lvl="0" indent="-210312"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Hot water rising in the oceans, cold sinking</a:t>
            </a:r>
          </a:p>
        </p:txBody>
      </p:sp>
      <p:pic>
        <p:nvPicPr>
          <p:cNvPr id="9" name="Picture 8" descr="https://upload.wikimedia.org/wikipedia/commons/thumb/f/f5/ConvectionCells.svg/1280px-ConvectionCells.svg.png">
            <a:extLst>
              <a:ext uri="{FF2B5EF4-FFF2-40B4-BE49-F238E27FC236}">
                <a16:creationId xmlns:a16="http://schemas.microsoft.com/office/drawing/2014/main" id="{57AD8480-73B8-4A9B-84DE-CE730DB2BAF6}"/>
              </a:ext>
            </a:extLst>
          </p:cNvPr>
          <p:cNvPicPr>
            <a:picLocks noChangeAspect="1" noChangeArrowheads="1"/>
          </p:cNvPicPr>
          <p:nvPr userDrawn="1"/>
        </p:nvPicPr>
        <p:blipFill>
          <a:blip r:embed="rId2" cstate="print"/>
          <a:srcRect/>
          <a:stretch>
            <a:fillRect/>
          </a:stretch>
        </p:blipFill>
        <p:spPr bwMode="auto">
          <a:xfrm>
            <a:off x="7966230" y="1469735"/>
            <a:ext cx="4078157" cy="2937547"/>
          </a:xfrm>
          <a:prstGeom prst="rect">
            <a:avLst/>
          </a:prstGeom>
          <a:noFill/>
        </p:spPr>
      </p:pic>
      <p:sp>
        <p:nvSpPr>
          <p:cNvPr id="10" name="TextBox 9">
            <a:extLst>
              <a:ext uri="{FF2B5EF4-FFF2-40B4-BE49-F238E27FC236}">
                <a16:creationId xmlns:a16="http://schemas.microsoft.com/office/drawing/2014/main" id="{9183D007-B8FB-4346-BAED-54F668EBCDB1}"/>
              </a:ext>
            </a:extLst>
          </p:cNvPr>
          <p:cNvSpPr txBox="1"/>
          <p:nvPr userDrawn="1"/>
        </p:nvSpPr>
        <p:spPr>
          <a:xfrm>
            <a:off x="8396409" y="1047628"/>
            <a:ext cx="3217797" cy="400110"/>
          </a:xfrm>
          <a:prstGeom prst="rect">
            <a:avLst/>
          </a:prstGeom>
          <a:solidFill>
            <a:srgbClr val="FF000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Red (hot) rises</a:t>
            </a:r>
          </a:p>
        </p:txBody>
      </p:sp>
      <p:sp>
        <p:nvSpPr>
          <p:cNvPr id="11" name="TextBox 10">
            <a:extLst>
              <a:ext uri="{FF2B5EF4-FFF2-40B4-BE49-F238E27FC236}">
                <a16:creationId xmlns:a16="http://schemas.microsoft.com/office/drawing/2014/main" id="{8B64AE6A-63A1-48A1-9D68-26226CDA0ACA}"/>
              </a:ext>
            </a:extLst>
          </p:cNvPr>
          <p:cNvSpPr txBox="1"/>
          <p:nvPr userDrawn="1"/>
        </p:nvSpPr>
        <p:spPr>
          <a:xfrm>
            <a:off x="8396409" y="4429280"/>
            <a:ext cx="3217797" cy="400110"/>
          </a:xfrm>
          <a:prstGeom prst="rect">
            <a:avLst/>
          </a:prstGeom>
          <a:solidFill>
            <a:srgbClr val="00B0F0"/>
          </a:solidFill>
          <a:ln w="25400">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Verdana" panose="020B0604030504040204" pitchFamily="34" charset="0"/>
              </a:rPr>
              <a:t>Blue (cold) sinks</a:t>
            </a:r>
          </a:p>
        </p:txBody>
      </p:sp>
      <p:sp>
        <p:nvSpPr>
          <p:cNvPr id="13" name="Title 1">
            <a:extLst>
              <a:ext uri="{FF2B5EF4-FFF2-40B4-BE49-F238E27FC236}">
                <a16:creationId xmlns:a16="http://schemas.microsoft.com/office/drawing/2014/main" id="{93AE31BB-89CD-4700-8E1F-CBC33975247E}"/>
              </a:ext>
            </a:extLst>
          </p:cNvPr>
          <p:cNvSpPr txBox="1">
            <a:spLocks/>
          </p:cNvSpPr>
          <p:nvPr userDrawn="1"/>
        </p:nvSpPr>
        <p:spPr>
          <a:xfrm>
            <a:off x="0" y="0"/>
            <a:ext cx="12192000" cy="725337"/>
          </a:xfrm>
          <a:prstGeom prst="rect">
            <a:avLst/>
          </a:prstGeom>
          <a:gradFill flip="none" rotWithShape="1">
            <a:gsLst>
              <a:gs pos="0">
                <a:srgbClr val="9900CC">
                  <a:tint val="66000"/>
                  <a:satMod val="160000"/>
                </a:srgbClr>
              </a:gs>
              <a:gs pos="50000">
                <a:srgbClr val="9900CC">
                  <a:tint val="44500"/>
                  <a:satMod val="160000"/>
                </a:srgbClr>
              </a:gs>
              <a:gs pos="100000">
                <a:srgbClr val="9900CC">
                  <a:tint val="23500"/>
                  <a:satMod val="160000"/>
                </a:srgbClr>
              </a:gs>
            </a:gsLst>
            <a:lin ang="16200000" scaled="1"/>
            <a:tileRect/>
          </a:gradFill>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Rectangle: Rounded Corners 13">
            <a:extLst>
              <a:ext uri="{FF2B5EF4-FFF2-40B4-BE49-F238E27FC236}">
                <a16:creationId xmlns:a16="http://schemas.microsoft.com/office/drawing/2014/main" id="{9894F9FC-5CD1-43EF-AD34-0FD6425CEDF3}"/>
              </a:ext>
            </a:extLst>
          </p:cNvPr>
          <p:cNvSpPr/>
          <p:nvPr userDrawn="1"/>
        </p:nvSpPr>
        <p:spPr>
          <a:xfrm>
            <a:off x="5181600" y="1238250"/>
            <a:ext cx="2524215" cy="3516979"/>
          </a:xfrm>
          <a:prstGeom prst="round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12A17D1-84FC-4F46-AAD3-F88F05412946}"/>
              </a:ext>
            </a:extLst>
          </p:cNvPr>
          <p:cNvSpPr txBox="1"/>
          <p:nvPr userDrawn="1"/>
        </p:nvSpPr>
        <p:spPr>
          <a:xfrm>
            <a:off x="5181599" y="1447738"/>
            <a:ext cx="2524216" cy="954107"/>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Using your knowledge of convection, why is the attic of a house normally hottest?</a:t>
            </a:r>
          </a:p>
        </p:txBody>
      </p:sp>
    </p:spTree>
    <p:extLst>
      <p:ext uri="{BB962C8B-B14F-4D97-AF65-F5344CB8AC3E}">
        <p14:creationId xmlns:p14="http://schemas.microsoft.com/office/powerpoint/2010/main" val="38596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dissolv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4" name="Picture 4" descr="http://i.stack.imgur.com/1LHed.jpg"/>
          <p:cNvPicPr>
            <a:picLocks noChangeAspect="1" noChangeArrowheads="1"/>
          </p:cNvPicPr>
          <p:nvPr userDrawn="1"/>
        </p:nvPicPr>
        <p:blipFill>
          <a:blip r:embed="rId2" cstate="print"/>
          <a:srcRect/>
          <a:stretch>
            <a:fillRect/>
          </a:stretch>
        </p:blipFill>
        <p:spPr bwMode="auto">
          <a:xfrm>
            <a:off x="6403440" y="725337"/>
            <a:ext cx="5702920" cy="2856998"/>
          </a:xfrm>
          <a:prstGeom prst="rect">
            <a:avLst/>
          </a:prstGeom>
          <a:noFill/>
        </p:spPr>
      </p:pic>
      <p:sp>
        <p:nvSpPr>
          <p:cNvPr id="5" name="Content Placeholder 9"/>
          <p:cNvSpPr txBox="1">
            <a:spLocks/>
          </p:cNvSpPr>
          <p:nvPr userDrawn="1"/>
        </p:nvSpPr>
        <p:spPr>
          <a:xfrm>
            <a:off x="484906" y="832841"/>
            <a:ext cx="6146518" cy="4620682"/>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800" b="1"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Examples of Radiation - (waves or particles of energy)</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Laying out in the sun at a beach</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Holding your hand over a burning  match without touching it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Feeling the warmth of a bonfire</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9900CC"/>
                </a:solidFill>
                <a:effectLst/>
                <a:uLnTx/>
                <a:uFillTx/>
                <a:latin typeface="Verdana" panose="020B0604030504040204" pitchFamily="34" charset="0"/>
                <a:ea typeface="Verdana" panose="020B0604030504040204" pitchFamily="34" charset="0"/>
                <a:cs typeface="Verdana" panose="020B0604030504040204" pitchFamily="34" charset="0"/>
              </a:rPr>
              <a:t>Holding your hands over a light bulb </a:t>
            </a:r>
          </a:p>
        </p:txBody>
      </p:sp>
      <p:sp>
        <p:nvSpPr>
          <p:cNvPr id="6" name="Title 1">
            <a:extLst>
              <a:ext uri="{FF2B5EF4-FFF2-40B4-BE49-F238E27FC236}">
                <a16:creationId xmlns:a16="http://schemas.microsoft.com/office/drawing/2014/main" id="{1657B90A-7124-421F-AFC3-4AC9E57BC3B7}"/>
              </a:ext>
            </a:extLst>
          </p:cNvPr>
          <p:cNvSpPr txBox="1">
            <a:spLocks/>
          </p:cNvSpPr>
          <p:nvPr userDrawn="1"/>
        </p:nvSpPr>
        <p:spPr>
          <a:xfrm>
            <a:off x="0" y="0"/>
            <a:ext cx="12192000" cy="725337"/>
          </a:xfrm>
          <a:prstGeom prst="rect">
            <a:avLst/>
          </a:prstGeom>
          <a:gradFill flip="none" rotWithShape="1">
            <a:gsLst>
              <a:gs pos="0">
                <a:srgbClr val="9900CC">
                  <a:tint val="66000"/>
                  <a:satMod val="160000"/>
                </a:srgbClr>
              </a:gs>
              <a:gs pos="50000">
                <a:srgbClr val="9900CC">
                  <a:tint val="44500"/>
                  <a:satMod val="160000"/>
                </a:srgbClr>
              </a:gs>
              <a:gs pos="100000">
                <a:srgbClr val="9900CC">
                  <a:tint val="23500"/>
                  <a:satMod val="160000"/>
                </a:srgbClr>
              </a:gs>
            </a:gsLst>
            <a:lin ang="16200000" scaled="1"/>
            <a:tileRect/>
          </a:gradFill>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Rounded Corners 6">
            <a:extLst>
              <a:ext uri="{FF2B5EF4-FFF2-40B4-BE49-F238E27FC236}">
                <a16:creationId xmlns:a16="http://schemas.microsoft.com/office/drawing/2014/main" id="{3C1241C9-CE40-4FDF-BEE3-64313B8861B4}"/>
              </a:ext>
            </a:extLst>
          </p:cNvPr>
          <p:cNvSpPr/>
          <p:nvPr userDrawn="1"/>
        </p:nvSpPr>
        <p:spPr>
          <a:xfrm>
            <a:off x="85640" y="807869"/>
            <a:ext cx="6232159" cy="4589754"/>
          </a:xfrm>
          <a:prstGeom prst="roundRect">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403C3F0-BC1F-4313-AE5A-8BC4021A99A3}"/>
              </a:ext>
            </a:extLst>
          </p:cNvPr>
          <p:cNvSpPr/>
          <p:nvPr userDrawn="1"/>
        </p:nvSpPr>
        <p:spPr>
          <a:xfrm>
            <a:off x="6717065" y="3839787"/>
            <a:ext cx="5246335" cy="1160838"/>
          </a:xfrm>
          <a:prstGeom prst="round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7941EC-532F-4265-8C0F-C886D09155E5}"/>
              </a:ext>
            </a:extLst>
          </p:cNvPr>
          <p:cNvSpPr txBox="1"/>
          <p:nvPr userDrawn="1"/>
        </p:nvSpPr>
        <p:spPr>
          <a:xfrm>
            <a:off x="7130082" y="3839787"/>
            <a:ext cx="4477619" cy="523220"/>
          </a:xfrm>
          <a:prstGeom prst="rect">
            <a:avLst/>
          </a:prstGeom>
          <a:noFill/>
        </p:spPr>
        <p:txBody>
          <a:bodyPr wrap="square" rtlCol="0">
            <a:spAutoFit/>
          </a:bodyPr>
          <a:lstStyle/>
          <a:p>
            <a:pPr algn="ctr"/>
            <a:r>
              <a:rPr lang="en-US" sz="1400" dirty="0">
                <a:solidFill>
                  <a:schemeClr val="bg1"/>
                </a:solidFill>
                <a:latin typeface="Verdana" panose="020B0604030504040204" pitchFamily="34" charset="0"/>
                <a:ea typeface="Verdana" panose="020B0604030504040204" pitchFamily="34" charset="0"/>
              </a:rPr>
              <a:t>Once heat is transmitted by direct contact it is no longer radiation, what is it then?</a:t>
            </a:r>
          </a:p>
        </p:txBody>
      </p:sp>
    </p:spTree>
    <p:extLst>
      <p:ext uri="{BB962C8B-B14F-4D97-AF65-F5344CB8AC3E}">
        <p14:creationId xmlns:p14="http://schemas.microsoft.com/office/powerpoint/2010/main" val="276319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dissolv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dissolv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565330-0079-476E-A4B8-06D7A9EEB0F7}"/>
              </a:ext>
            </a:extLst>
          </p:cNvPr>
          <p:cNvSpPr/>
          <p:nvPr userDrawn="1"/>
        </p:nvSpPr>
        <p:spPr>
          <a:xfrm flipH="1">
            <a:off x="5808075" y="1354694"/>
            <a:ext cx="5929161" cy="3200400"/>
          </a:xfrm>
          <a:prstGeom prst="rect">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dirty="0">
              <a:latin typeface="Verdana" panose="020B0604030504040204" pitchFamily="34" charset="0"/>
            </a:endParaRPr>
          </a:p>
        </p:txBody>
      </p:sp>
      <p:sp>
        <p:nvSpPr>
          <p:cNvPr id="7" name="Title 1">
            <a:extLst>
              <a:ext uri="{FF2B5EF4-FFF2-40B4-BE49-F238E27FC236}">
                <a16:creationId xmlns:a16="http://schemas.microsoft.com/office/drawing/2014/main" id="{B8E2B57F-392D-484F-ABDA-284F46603205}"/>
              </a:ext>
            </a:extLst>
          </p:cNvPr>
          <p:cNvSpPr txBox="1">
            <a:spLocks/>
          </p:cNvSpPr>
          <p:nvPr userDrawn="1"/>
        </p:nvSpPr>
        <p:spPr>
          <a:xfrm flipH="1">
            <a:off x="6014167" y="1290654"/>
            <a:ext cx="5723069" cy="492949"/>
          </a:xfrm>
          <a:prstGeom prst="rect">
            <a:avLst/>
          </a:prstGeom>
        </p:spPr>
        <p:txBody>
          <a:bodyPr vert="horz" lIns="91440" tIns="45720" rIns="91440" bIns="45720" rtlCol="0" anchor="b">
            <a:normAutofit/>
          </a:bodyPr>
          <a:lstStyle>
            <a:lvl1pPr algn="l" defTabSz="731520" rtl="0" eaLnBrk="1" latinLnBrk="0" hangingPunct="1">
              <a:lnSpc>
                <a:spcPct val="90000"/>
              </a:lnSpc>
              <a:spcBef>
                <a:spcPct val="0"/>
              </a:spcBef>
              <a:buNone/>
              <a:defRPr sz="5400" kern="1200">
                <a:solidFill>
                  <a:schemeClr val="bg1"/>
                </a:solidFill>
                <a:latin typeface="+mj-lt"/>
                <a:ea typeface="+mj-ea"/>
                <a:cs typeface="+mj-cs"/>
              </a:defRPr>
            </a:lvl1pPr>
          </a:lstStyle>
          <a:p>
            <a:r>
              <a:rPr lang="en-US" sz="2000" dirty="0">
                <a:latin typeface="Verdana" panose="020B0604030504040204" pitchFamily="34" charset="0"/>
                <a:ea typeface="Verdana" panose="020B0604030504040204" pitchFamily="34" charset="0"/>
              </a:rPr>
              <a:t>Essential Questions:</a:t>
            </a:r>
          </a:p>
        </p:txBody>
      </p:sp>
      <p:sp>
        <p:nvSpPr>
          <p:cNvPr id="13" name="TextBox 12">
            <a:extLst>
              <a:ext uri="{FF2B5EF4-FFF2-40B4-BE49-F238E27FC236}">
                <a16:creationId xmlns:a16="http://schemas.microsoft.com/office/drawing/2014/main" id="{8D8330F8-A677-434D-8AF6-9B9FE5BBD2CF}"/>
              </a:ext>
            </a:extLst>
          </p:cNvPr>
          <p:cNvSpPr txBox="1"/>
          <p:nvPr userDrawn="1"/>
        </p:nvSpPr>
        <p:spPr>
          <a:xfrm>
            <a:off x="321013" y="136187"/>
            <a:ext cx="3608961" cy="584775"/>
          </a:xfrm>
          <a:prstGeom prst="rect">
            <a:avLst/>
          </a:prstGeom>
          <a:noFill/>
        </p:spPr>
        <p:txBody>
          <a:bodyPr wrap="square" rtlCol="0">
            <a:spAutoFit/>
          </a:bodyPr>
          <a:lstStyle/>
          <a:p>
            <a:r>
              <a:rPr lang="en-US" sz="1600" dirty="0">
                <a:solidFill>
                  <a:schemeClr val="bg1"/>
                </a:solidFill>
                <a:latin typeface="Verdana" panose="020B0604030504040204" pitchFamily="34" charset="0"/>
              </a:rPr>
              <a:t>Reflect on the Essential Questions before you dive in…</a:t>
            </a:r>
            <a:endParaRPr lang="en-US" sz="1600" dirty="0">
              <a:solidFill>
                <a:schemeClr val="bg1">
                  <a:lumMod val="75000"/>
                </a:schemeClr>
              </a:solidFill>
              <a:latin typeface="Verdana" panose="020B0604030504040204" pitchFamily="34" charset="0"/>
            </a:endParaRPr>
          </a:p>
        </p:txBody>
      </p:sp>
      <p:sp>
        <p:nvSpPr>
          <p:cNvPr id="2" name="Rectangle 1">
            <a:extLst>
              <a:ext uri="{FF2B5EF4-FFF2-40B4-BE49-F238E27FC236}">
                <a16:creationId xmlns:a16="http://schemas.microsoft.com/office/drawing/2014/main" id="{7C42A3D9-1C1A-43BC-AAFF-15F32911AD3A}"/>
              </a:ext>
            </a:extLst>
          </p:cNvPr>
          <p:cNvSpPr/>
          <p:nvPr userDrawn="1"/>
        </p:nvSpPr>
        <p:spPr>
          <a:xfrm>
            <a:off x="6014166" y="1809095"/>
            <a:ext cx="3233512" cy="2336024"/>
          </a:xfrm>
          <a:prstGeom prst="rect">
            <a:avLst/>
          </a:prstGeom>
        </p:spPr>
        <p:txBody>
          <a:bodyPr wrap="square">
            <a:spAutoFit/>
          </a:bodyPr>
          <a:lstStyle/>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rPr>
              <a:t>What methods can be used to demonstrate thermal energy transfers?</a:t>
            </a:r>
          </a:p>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endParaRPr>
          </a:p>
          <a:p>
            <a:pPr marL="457200" marR="0" lvl="0" indent="-4572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 lastClr="FFFFFF"/>
                </a:solidFill>
                <a:effectLst/>
                <a:uLnTx/>
                <a:uFillTx/>
                <a:latin typeface="Verdana" panose="020B0604030504040204" pitchFamily="34" charset="0"/>
              </a:rPr>
              <a:t>What are conduction, convection, and radiation, including examples?</a:t>
            </a:r>
            <a:endParaRPr lang="en-US" sz="1800" dirty="0">
              <a:solidFill>
                <a:schemeClr val="bg1"/>
              </a:solidFill>
              <a:latin typeface="Verdana" panose="020B0604030504040204" pitchFamily="34" charset="0"/>
              <a:ea typeface="Verdana" panose="020B0604030504040204"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62" r="20266"/>
          <a:stretch/>
        </p:blipFill>
        <p:spPr>
          <a:xfrm>
            <a:off x="4560639" y="1356566"/>
            <a:ext cx="1247435" cy="3200400"/>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5429" r="23530"/>
          <a:stretch/>
        </p:blipFill>
        <p:spPr>
          <a:xfrm>
            <a:off x="9413192" y="1329435"/>
            <a:ext cx="2708366" cy="3202412"/>
          </a:xfrm>
          <a:prstGeom prst="rect">
            <a:avLst/>
          </a:prstGeom>
        </p:spPr>
      </p:pic>
      <p:sp>
        <p:nvSpPr>
          <p:cNvPr id="3" name="TextBox 2">
            <a:extLst>
              <a:ext uri="{FF2B5EF4-FFF2-40B4-BE49-F238E27FC236}">
                <a16:creationId xmlns:a16="http://schemas.microsoft.com/office/drawing/2014/main" id="{E65788DC-AF00-4960-9260-1D9F3B24B3E5}"/>
              </a:ext>
            </a:extLst>
          </p:cNvPr>
          <p:cNvSpPr txBox="1"/>
          <p:nvPr userDrawn="1"/>
        </p:nvSpPr>
        <p:spPr>
          <a:xfrm>
            <a:off x="288585" y="931010"/>
            <a:ext cx="3608961" cy="1323439"/>
          </a:xfrm>
          <a:prstGeom prst="rect">
            <a:avLst/>
          </a:prstGeom>
          <a:noFill/>
        </p:spPr>
        <p:txBody>
          <a:bodyPr wrap="square" rtlCol="0">
            <a:spAutoFit/>
          </a:bodyPr>
          <a:lstStyle/>
          <a:p>
            <a:r>
              <a:rPr lang="en-US" sz="1600" dirty="0">
                <a:solidFill>
                  <a:schemeClr val="bg1"/>
                </a:solidFill>
                <a:latin typeface="Verdana" panose="020B0604030504040204" pitchFamily="34" charset="0"/>
              </a:rPr>
              <a:t>1. If you were quizzed today, which questions would you know the answers to already?  Click on and drag a green check mark next to those questions.</a:t>
            </a:r>
          </a:p>
        </p:txBody>
      </p:sp>
      <p:sp>
        <p:nvSpPr>
          <p:cNvPr id="4" name="TextBox 3">
            <a:extLst>
              <a:ext uri="{FF2B5EF4-FFF2-40B4-BE49-F238E27FC236}">
                <a16:creationId xmlns:a16="http://schemas.microsoft.com/office/drawing/2014/main" id="{5C0A06A6-2AC8-48BC-A91E-F37B9198F40C}"/>
              </a:ext>
            </a:extLst>
          </p:cNvPr>
          <p:cNvSpPr txBox="1"/>
          <p:nvPr userDrawn="1"/>
        </p:nvSpPr>
        <p:spPr>
          <a:xfrm>
            <a:off x="321013" y="2975014"/>
            <a:ext cx="3608961" cy="1323439"/>
          </a:xfrm>
          <a:prstGeom prst="rect">
            <a:avLst/>
          </a:prstGeom>
          <a:noFill/>
        </p:spPr>
        <p:txBody>
          <a:bodyPr wrap="square" rtlCol="0">
            <a:spAutoFit/>
          </a:bodyPr>
          <a:lstStyle/>
          <a:p>
            <a:r>
              <a:rPr lang="en-US" sz="1600" dirty="0">
                <a:solidFill>
                  <a:schemeClr val="bg1"/>
                </a:solidFill>
                <a:latin typeface="Verdana" panose="020B0604030504040204" pitchFamily="34" charset="0"/>
              </a:rPr>
              <a:t>2. Which questions would you need to learn more about to answer confidently? Click on and drag a red X next to those questions.</a:t>
            </a:r>
          </a:p>
        </p:txBody>
      </p:sp>
      <p:sp>
        <p:nvSpPr>
          <p:cNvPr id="5" name="Rectangle 4">
            <a:extLst>
              <a:ext uri="{FF2B5EF4-FFF2-40B4-BE49-F238E27FC236}">
                <a16:creationId xmlns:a16="http://schemas.microsoft.com/office/drawing/2014/main" id="{A4B87D93-8DD5-47DC-9903-5E2488E0B574}"/>
              </a:ext>
            </a:extLst>
          </p:cNvPr>
          <p:cNvSpPr/>
          <p:nvPr userDrawn="1"/>
        </p:nvSpPr>
        <p:spPr>
          <a:xfrm>
            <a:off x="6046346" y="2174583"/>
            <a:ext cx="36576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F57C92-E26F-486F-8E87-E52427E32772}"/>
              </a:ext>
            </a:extLst>
          </p:cNvPr>
          <p:cNvSpPr/>
          <p:nvPr userDrawn="1"/>
        </p:nvSpPr>
        <p:spPr>
          <a:xfrm>
            <a:off x="6046346" y="3412413"/>
            <a:ext cx="36576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58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544643" y="918984"/>
            <a:ext cx="6410402" cy="4398740"/>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Thermal (heat) Energy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Energy that is generated by a source and measured by heat</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Can be transferred</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Examples</a:t>
            </a:r>
          </a:p>
          <a:p>
            <a:pPr marL="676656" marR="0" lvl="2" indent="-155448" algn="l" defTabSz="914400" rtl="0"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Kinetic energy</a:t>
            </a:r>
          </a:p>
          <a:p>
            <a:pPr marL="676656" marR="0" lvl="2" indent="-155448" algn="l" defTabSz="914400" rtl="0"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Chemical energy</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descr="https://upload.wikimedia.org/wikipedia/commons/c/ce/Sun01.jpg"/>
          <p:cNvPicPr>
            <a:picLocks noChangeAspect="1" noChangeArrowheads="1"/>
          </p:cNvPicPr>
          <p:nvPr userDrawn="1"/>
        </p:nvPicPr>
        <p:blipFill>
          <a:blip r:embed="rId2" cstate="print"/>
          <a:srcRect/>
          <a:stretch>
            <a:fillRect/>
          </a:stretch>
        </p:blipFill>
        <p:spPr bwMode="auto">
          <a:xfrm>
            <a:off x="7601710" y="2580881"/>
            <a:ext cx="2413666" cy="2459861"/>
          </a:xfrm>
          <a:prstGeom prst="rect">
            <a:avLst/>
          </a:prstGeom>
          <a:noFill/>
        </p:spPr>
      </p:pic>
      <p:sp>
        <p:nvSpPr>
          <p:cNvPr id="4" name="Content Placeholder 2">
            <a:extLst>
              <a:ext uri="{FF2B5EF4-FFF2-40B4-BE49-F238E27FC236}">
                <a16:creationId xmlns:a16="http://schemas.microsoft.com/office/drawing/2014/main" id="{AF4396DC-C60D-4086-8067-2BD447E2846C}"/>
              </a:ext>
            </a:extLst>
          </p:cNvPr>
          <p:cNvSpPr txBox="1">
            <a:spLocks/>
          </p:cNvSpPr>
          <p:nvPr userDrawn="1"/>
        </p:nvSpPr>
        <p:spPr>
          <a:xfrm>
            <a:off x="435761" y="341790"/>
            <a:ext cx="3417148" cy="4802819"/>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9CA48C59-AAF8-4D00-A0FE-81C3614FFD17}"/>
              </a:ext>
            </a:extLst>
          </p:cNvPr>
          <p:cNvSpPr txBox="1"/>
          <p:nvPr userDrawn="1"/>
        </p:nvSpPr>
        <p:spPr>
          <a:xfrm>
            <a:off x="195309" y="381740"/>
            <a:ext cx="3906059" cy="923330"/>
          </a:xfrm>
          <a:prstGeom prst="rect">
            <a:avLst/>
          </a:prstGeom>
          <a:noFill/>
        </p:spPr>
        <p:txBody>
          <a:bodyPr wrap="square" rtlCol="0">
            <a:spAutoFit/>
          </a:bodyPr>
          <a:lstStyle/>
          <a:p>
            <a:r>
              <a:rPr lang="en-US" dirty="0">
                <a:solidFill>
                  <a:schemeClr val="bg1"/>
                </a:solidFill>
              </a:rPr>
              <a:t>What is thermal energy?</a:t>
            </a:r>
          </a:p>
          <a:p>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8887ECFD-37C1-4A18-A8B1-18E4E8DE891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95376" y="2645429"/>
            <a:ext cx="1780834" cy="2672295"/>
          </a:xfrm>
          <a:prstGeom prst="rect">
            <a:avLst/>
          </a:prstGeom>
          <a:ln>
            <a:noFill/>
          </a:ln>
          <a:effectLst>
            <a:outerShdw blurRad="292100" dist="139700" dir="2700000" algn="tl" rotWithShape="0">
              <a:srgbClr val="333333">
                <a:alpha val="65000"/>
              </a:srgbClr>
            </a:outerShdw>
          </a:effectLst>
        </p:spPr>
      </p:pic>
      <p:pic>
        <p:nvPicPr>
          <p:cNvPr id="9" name="Picture 2" descr="C:\Users\Gayle\AppData\Local\Microsoft\Windows\INetCache\IE\CWVTXK0B\stove-burner[1].jpg">
            <a:extLst>
              <a:ext uri="{FF2B5EF4-FFF2-40B4-BE49-F238E27FC236}">
                <a16:creationId xmlns:a16="http://schemas.microsoft.com/office/drawing/2014/main" id="{25461C7C-6E54-4E75-BB22-648DEC2C2BA9}"/>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8213" t="19675" r="1889" b="8389"/>
          <a:stretch/>
        </p:blipFill>
        <p:spPr bwMode="auto">
          <a:xfrm>
            <a:off x="9719329" y="1969976"/>
            <a:ext cx="2036910" cy="1221809"/>
          </a:xfrm>
          <a:prstGeom prst="ellipse">
            <a:avLst/>
          </a:prstGeom>
          <a:ln>
            <a:noFill/>
          </a:ln>
          <a:effectLst>
            <a:outerShdw blurRad="139700" dist="63500" dir="2700000" algn="tl" rotWithShape="0">
              <a:srgbClr val="333333">
                <a:alpha val="5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A65A9C-9DBD-41D4-B161-3CB9FFA9AD67}"/>
              </a:ext>
            </a:extLst>
          </p:cNvPr>
          <p:cNvSpPr txBox="1"/>
          <p:nvPr userDrawn="1"/>
        </p:nvSpPr>
        <p:spPr>
          <a:xfrm>
            <a:off x="212460" y="1911878"/>
            <a:ext cx="1884773" cy="1200329"/>
          </a:xfrm>
          <a:prstGeom prst="rect">
            <a:avLst/>
          </a:prstGeom>
          <a:noFill/>
        </p:spPr>
        <p:txBody>
          <a:bodyPr wrap="square" rtlCol="0">
            <a:spAutoFit/>
          </a:bodyPr>
          <a:lstStyle/>
          <a:p>
            <a:r>
              <a:rPr lang="en-US" dirty="0">
                <a:solidFill>
                  <a:schemeClr val="bg1"/>
                </a:solidFill>
              </a:rPr>
              <a:t>What is an example of a “source” of thermal energy?</a:t>
            </a:r>
          </a:p>
        </p:txBody>
      </p:sp>
    </p:spTree>
    <p:extLst>
      <p:ext uri="{BB962C8B-B14F-4D97-AF65-F5344CB8AC3E}">
        <p14:creationId xmlns:p14="http://schemas.microsoft.com/office/powerpoint/2010/main" val="20435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nodePh="1">
                                  <p:stCondLst>
                                    <p:cond delay="0"/>
                                  </p:stCondLst>
                                  <p:endCondLst>
                                    <p:cond evt="begin" delay="0">
                                      <p:tn val="35"/>
                                    </p:cond>
                                  </p:end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dissolve">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518012" y="936740"/>
            <a:ext cx="7457965" cy="2596573"/>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3 Ways Thermal Energy can be Transferred</a:t>
            </a:r>
            <a:b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Conduction</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Convection</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Radiation </a:t>
            </a:r>
          </a:p>
        </p:txBody>
      </p:sp>
      <p:pic>
        <p:nvPicPr>
          <p:cNvPr id="5" name="Picture 8" descr="http://cdn2max.roojoom.netdna-cdn.com/treks/abedmmasalha_wml-mwthr-l-tq-lhrr1396419924445.jpg"/>
          <p:cNvPicPr>
            <a:picLocks noChangeAspect="1" noChangeArrowheads="1"/>
          </p:cNvPicPr>
          <p:nvPr userDrawn="1"/>
        </p:nvPicPr>
        <p:blipFill>
          <a:blip r:embed="rId2" cstate="print"/>
          <a:srcRect/>
          <a:stretch>
            <a:fillRect/>
          </a:stretch>
        </p:blipFill>
        <p:spPr bwMode="auto">
          <a:xfrm>
            <a:off x="8000405" y="2235026"/>
            <a:ext cx="3558928" cy="2511920"/>
          </a:xfrm>
          <a:prstGeom prst="rect">
            <a:avLst/>
          </a:prstGeom>
          <a:noFill/>
        </p:spPr>
      </p:pic>
      <p:sp>
        <p:nvSpPr>
          <p:cNvPr id="3" name="TextBox 2">
            <a:extLst>
              <a:ext uri="{FF2B5EF4-FFF2-40B4-BE49-F238E27FC236}">
                <a16:creationId xmlns:a16="http://schemas.microsoft.com/office/drawing/2014/main" id="{AB741AEE-CE0F-4AB5-A8BE-19840FD6E04F}"/>
              </a:ext>
            </a:extLst>
          </p:cNvPr>
          <p:cNvSpPr txBox="1"/>
          <p:nvPr userDrawn="1"/>
        </p:nvSpPr>
        <p:spPr>
          <a:xfrm>
            <a:off x="117818" y="180617"/>
            <a:ext cx="4073778" cy="4108817"/>
          </a:xfrm>
          <a:prstGeom prst="rect">
            <a:avLst/>
          </a:prstGeom>
          <a:noFill/>
        </p:spPr>
        <p:txBody>
          <a:bodyPr wrap="square" rtlCol="0">
            <a:spAutoFit/>
          </a:bodyPr>
          <a:lstStyle/>
          <a:p>
            <a:r>
              <a:rPr lang="en-US" sz="1700" dirty="0">
                <a:solidFill>
                  <a:schemeClr val="bg1"/>
                </a:solidFill>
              </a:rPr>
              <a:t>Based on the image on the right, how does conduction transfer heat?</a:t>
            </a:r>
          </a:p>
          <a:p>
            <a:endParaRPr lang="en-US" sz="1700" dirty="0">
              <a:solidFill>
                <a:schemeClr val="bg1"/>
              </a:solidFill>
            </a:endParaRPr>
          </a:p>
          <a:p>
            <a:endParaRPr lang="en-US" sz="1700" dirty="0">
              <a:solidFill>
                <a:schemeClr val="bg1"/>
              </a:solidFill>
            </a:endParaRPr>
          </a:p>
          <a:p>
            <a:endParaRPr lang="en-US" sz="2000" dirty="0">
              <a:solidFill>
                <a:schemeClr val="bg1"/>
              </a:solidFill>
            </a:endParaRPr>
          </a:p>
          <a:p>
            <a:endParaRPr lang="en-US" sz="1700" dirty="0">
              <a:solidFill>
                <a:schemeClr val="bg1"/>
              </a:solidFill>
            </a:endParaRPr>
          </a:p>
          <a:p>
            <a:r>
              <a:rPr lang="en-US" sz="1700" dirty="0">
                <a:solidFill>
                  <a:schemeClr val="bg1"/>
                </a:solidFill>
              </a:rPr>
              <a:t>Based on the image on the right, how does radiation transfer heat?</a:t>
            </a:r>
          </a:p>
          <a:p>
            <a:endParaRPr lang="en-US" sz="1700" dirty="0">
              <a:solidFill>
                <a:schemeClr val="bg1"/>
              </a:solidFill>
            </a:endParaRPr>
          </a:p>
          <a:p>
            <a:endParaRPr lang="en-US" sz="1700" dirty="0">
              <a:solidFill>
                <a:schemeClr val="bg1"/>
              </a:solidFill>
            </a:endParaRPr>
          </a:p>
          <a:p>
            <a:endParaRPr lang="en-US" sz="2000" dirty="0">
              <a:solidFill>
                <a:schemeClr val="bg1"/>
              </a:solidFill>
            </a:endParaRPr>
          </a:p>
          <a:p>
            <a:endParaRPr lang="en-US" sz="1700" dirty="0">
              <a:solidFill>
                <a:schemeClr val="bg1"/>
              </a:solidFill>
            </a:endParaRPr>
          </a:p>
          <a:p>
            <a:r>
              <a:rPr lang="en-US" sz="1700" dirty="0">
                <a:solidFill>
                  <a:schemeClr val="bg1"/>
                </a:solidFill>
              </a:rPr>
              <a:t>Based on the image on the right, how does convection transfer heat?</a:t>
            </a:r>
          </a:p>
          <a:p>
            <a:endParaRPr lang="en-US" sz="1700" dirty="0"/>
          </a:p>
        </p:txBody>
      </p:sp>
    </p:spTree>
    <p:extLst>
      <p:ext uri="{BB962C8B-B14F-4D97-AF65-F5344CB8AC3E}">
        <p14:creationId xmlns:p14="http://schemas.microsoft.com/office/powerpoint/2010/main" val="133087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Content Placeholder 2"/>
          <p:cNvSpPr txBox="1">
            <a:spLocks/>
          </p:cNvSpPr>
          <p:nvPr userDrawn="1"/>
        </p:nvSpPr>
        <p:spPr>
          <a:xfrm>
            <a:off x="416528" y="880442"/>
            <a:ext cx="6321624" cy="4011154"/>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Conduction </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movement of heat or electricity through matter</a:t>
            </a:r>
          </a:p>
          <a:p>
            <a:pPr marL="210312" marR="0" lvl="0" indent="-210312" algn="l" defTabSz="914400" rtl="0" eaLnBrk="1" fontAlgn="auto" latinLnBrk="0" hangingPunct="1">
              <a:lnSpc>
                <a:spcPct val="90000"/>
              </a:lnSpc>
              <a:spcBef>
                <a:spcPts val="11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Solids are good  conductors, particularly  metals. </a:t>
            </a:r>
          </a:p>
        </p:txBody>
      </p:sp>
      <p:pic>
        <p:nvPicPr>
          <p:cNvPr id="5" name="Picture 2" descr="http://upload.wikimedia.org/wikipedia/commons/d/d8/Cup_for_Heat_Conduction_2010-08-17.png"/>
          <p:cNvPicPr>
            <a:picLocks noChangeAspect="1" noChangeArrowheads="1"/>
          </p:cNvPicPr>
          <p:nvPr userDrawn="1"/>
        </p:nvPicPr>
        <p:blipFill>
          <a:blip r:embed="rId2" cstate="print"/>
          <a:srcRect/>
          <a:stretch>
            <a:fillRect/>
          </a:stretch>
        </p:blipFill>
        <p:spPr bwMode="auto">
          <a:xfrm>
            <a:off x="5284351" y="2379215"/>
            <a:ext cx="2110557" cy="2643165"/>
          </a:xfrm>
          <a:prstGeom prst="rect">
            <a:avLst/>
          </a:prstGeom>
          <a:noFill/>
        </p:spPr>
      </p:pic>
      <p:sp>
        <p:nvSpPr>
          <p:cNvPr id="6" name="Content Placeholder 2">
            <a:extLst>
              <a:ext uri="{FF2B5EF4-FFF2-40B4-BE49-F238E27FC236}">
                <a16:creationId xmlns:a16="http://schemas.microsoft.com/office/drawing/2014/main" id="{F15DA5A1-5D14-41A7-A578-EE36187724BA}"/>
              </a:ext>
            </a:extLst>
          </p:cNvPr>
          <p:cNvSpPr txBox="1">
            <a:spLocks/>
          </p:cNvSpPr>
          <p:nvPr userDrawn="1"/>
        </p:nvSpPr>
        <p:spPr>
          <a:xfrm>
            <a:off x="8306886" y="470517"/>
            <a:ext cx="2683669" cy="4545366"/>
          </a:xfrm>
          <a:prstGeom prst="rect">
            <a:avLst/>
          </a:prstGeom>
        </p:spPr>
        <p:txBody>
          <a:bodyPr vert="horz" lIns="91440" tIns="45720" rIns="91440" bIns="45720" rtlCol="0">
            <a:normAutofit/>
          </a:bodyPr>
          <a:lst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Century Gothic" charset="0"/>
                <a:ea typeface="Century Gothic" charset="0"/>
                <a:cs typeface="Century Gothic" charset="0"/>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Century Gothic" charset="0"/>
                <a:ea typeface="Century Gothic" charset="0"/>
                <a:cs typeface="Century Gothic" charset="0"/>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Century Gothic" charset="0"/>
                <a:ea typeface="Century Gothic" charset="0"/>
                <a:cs typeface="Century Gothic" charset="0"/>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What is conduction?</a:t>
            </a: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How does the image to the left show conduction?</a:t>
            </a:r>
          </a:p>
        </p:txBody>
      </p:sp>
    </p:spTree>
    <p:extLst>
      <p:ext uri="{BB962C8B-B14F-4D97-AF65-F5344CB8AC3E}">
        <p14:creationId xmlns:p14="http://schemas.microsoft.com/office/powerpoint/2010/main" val="188142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dissolv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dissolv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4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1CC813-1CBD-48D1-BFB0-18E7EEA13DEC}"/>
              </a:ext>
            </a:extLst>
          </p:cNvPr>
          <p:cNvSpPr txBox="1"/>
          <p:nvPr userDrawn="1"/>
        </p:nvSpPr>
        <p:spPr>
          <a:xfrm>
            <a:off x="9144000" y="5240179"/>
            <a:ext cx="3048000" cy="246221"/>
          </a:xfrm>
          <a:prstGeom prst="rect">
            <a:avLst/>
          </a:prstGeom>
          <a:noFill/>
        </p:spPr>
        <p:txBody>
          <a:bodyPr wrap="square" rtlCol="0">
            <a:spAutoFit/>
          </a:bodyPr>
          <a:lstStyle/>
          <a:p>
            <a:pPr algn="r"/>
            <a:r>
              <a:rPr lang="en-US" sz="1000" dirty="0" err="1">
                <a:solidFill>
                  <a:srgbClr val="9900CC"/>
                </a:solidFill>
                <a:latin typeface="Verdana" panose="020B0604030504040204" pitchFamily="34" charset="0"/>
              </a:rPr>
              <a:t>Vers</a:t>
            </a:r>
            <a:r>
              <a:rPr lang="en-US" sz="1000" dirty="0">
                <a:solidFill>
                  <a:srgbClr val="9900CC"/>
                </a:solidFill>
                <a:latin typeface="Verdana" panose="020B0604030504040204" pitchFamily="34" charset="0"/>
              </a:rPr>
              <a:t>. 08/2020   © Kesler Science, LLC</a:t>
            </a:r>
          </a:p>
        </p:txBody>
      </p:sp>
    </p:spTree>
    <p:extLst>
      <p:ext uri="{BB962C8B-B14F-4D97-AF65-F5344CB8AC3E}">
        <p14:creationId xmlns:p14="http://schemas.microsoft.com/office/powerpoint/2010/main" val="308171574"/>
      </p:ext>
    </p:extLst>
  </p:cSld>
  <p:clrMap bg1="lt1" tx1="dk1" bg2="lt2" tx2="dk2" accent1="accent1" accent2="accent2" accent3="accent3" accent4="accent4" accent5="accent5" accent6="accent6" hlink="hlink" folHlink="folHlink"/>
  <p:sldLayoutIdLst>
    <p:sldLayoutId id="2147483763" r:id="rId1"/>
    <p:sldLayoutId id="2147483814" r:id="rId2"/>
    <p:sldLayoutId id="2147483835" r:id="rId3"/>
    <p:sldLayoutId id="2147483836" r:id="rId4"/>
    <p:sldLayoutId id="2147483837"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2" name="TextBox 1">
            <a:extLst>
              <a:ext uri="{FF2B5EF4-FFF2-40B4-BE49-F238E27FC236}">
                <a16:creationId xmlns:a16="http://schemas.microsoft.com/office/drawing/2014/main" id="{CE2888A0-44CB-4552-9DC9-022D26FE6A3A}"/>
              </a:ext>
            </a:extLst>
          </p:cNvPr>
          <p:cNvSpPr txBox="1"/>
          <p:nvPr userDrawn="1"/>
        </p:nvSpPr>
        <p:spPr>
          <a:xfrm>
            <a:off x="10042902" y="5247709"/>
            <a:ext cx="2149098" cy="246221"/>
          </a:xfrm>
          <a:prstGeom prst="rect">
            <a:avLst/>
          </a:prstGeom>
          <a:noFill/>
        </p:spPr>
        <p:txBody>
          <a:bodyPr wrap="square" rtlCol="0">
            <a:spAutoFit/>
          </a:bodyPr>
          <a:lstStyle/>
          <a:p>
            <a:pPr algn="r"/>
            <a:r>
              <a:rPr lang="en-US" sz="1000" dirty="0">
                <a:solidFill>
                  <a:srgbClr val="9900CC"/>
                </a:solidFill>
                <a:latin typeface="Verdana" panose="020B0604030504040204" pitchFamily="34" charset="0"/>
              </a:rPr>
              <a:t>© Kesler Science, LLC</a:t>
            </a:r>
          </a:p>
        </p:txBody>
      </p:sp>
      <p:sp>
        <p:nvSpPr>
          <p:cNvPr id="15" name="Title 1">
            <a:extLst>
              <a:ext uri="{FF2B5EF4-FFF2-40B4-BE49-F238E27FC236}">
                <a16:creationId xmlns:a16="http://schemas.microsoft.com/office/drawing/2014/main" id="{C0EDA00B-74C2-448B-9944-EE26A7EFB918}"/>
              </a:ext>
            </a:extLst>
          </p:cNvPr>
          <p:cNvSpPr txBox="1">
            <a:spLocks/>
          </p:cNvSpPr>
          <p:nvPr userDrawn="1"/>
        </p:nvSpPr>
        <p:spPr>
          <a:xfrm>
            <a:off x="4309352" y="0"/>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C886F784-446B-4A56-9E47-F5B0A9B172D2}"/>
              </a:ext>
            </a:extLst>
          </p:cNvPr>
          <p:cNvSpPr/>
          <p:nvPr userDrawn="1"/>
        </p:nvSpPr>
        <p:spPr>
          <a:xfrm>
            <a:off x="-1" y="0"/>
            <a:ext cx="4309353"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Tree>
    <p:extLst>
      <p:ext uri="{BB962C8B-B14F-4D97-AF65-F5344CB8AC3E}">
        <p14:creationId xmlns:p14="http://schemas.microsoft.com/office/powerpoint/2010/main" val="3180784200"/>
      </p:ext>
    </p:extLst>
  </p:cSld>
  <p:clrMap bg1="lt1" tx1="dk1" bg2="lt2" tx2="dk2" accent1="accent1" accent2="accent2" accent3="accent3" accent4="accent4" accent5="accent5" accent6="accent6" hlink="hlink" folHlink="folHlink"/>
  <p:sldLayoutIdLst>
    <p:sldLayoutId id="2147483673" r:id="rId1"/>
    <p:sldLayoutId id="2147483816" r:id="rId2"/>
    <p:sldLayoutId id="2147483817" r:id="rId3"/>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1AC2B7-4164-4556-92E1-41442BB7A40A}"/>
              </a:ext>
            </a:extLst>
          </p:cNvPr>
          <p:cNvSpPr/>
          <p:nvPr userDrawn="1"/>
        </p:nvSpPr>
        <p:spPr>
          <a:xfrm>
            <a:off x="1609344" y="5257800"/>
            <a:ext cx="10582656" cy="228600"/>
          </a:xfrm>
          <a:prstGeom prst="rect">
            <a:avLst/>
          </a:prstGeom>
          <a:solidFill>
            <a:srgbClr val="CCCCFF"/>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accent1">
                  <a:lumMod val="75000"/>
                </a:schemeClr>
              </a:solidFill>
              <a:latin typeface="Verdana" panose="020B0604030504040204" pitchFamily="34" charset="0"/>
            </a:endParaRPr>
          </a:p>
        </p:txBody>
      </p:sp>
      <p:sp>
        <p:nvSpPr>
          <p:cNvPr id="14" name="TextBox 13">
            <a:extLst>
              <a:ext uri="{FF2B5EF4-FFF2-40B4-BE49-F238E27FC236}">
                <a16:creationId xmlns:a16="http://schemas.microsoft.com/office/drawing/2014/main" id="{50C0A6FF-F004-46DB-A380-78BFA36177F9}"/>
              </a:ext>
            </a:extLst>
          </p:cNvPr>
          <p:cNvSpPr txBox="1"/>
          <p:nvPr userDrawn="1"/>
        </p:nvSpPr>
        <p:spPr>
          <a:xfrm>
            <a:off x="-21336" y="5224790"/>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sp>
        <p:nvSpPr>
          <p:cNvPr id="6" name="Rectangle 5">
            <a:extLst>
              <a:ext uri="{FF2B5EF4-FFF2-40B4-BE49-F238E27FC236}">
                <a16:creationId xmlns:a16="http://schemas.microsoft.com/office/drawing/2014/main" id="{C1E91FB8-347D-4CC5-AE21-D41468F38B4F}"/>
              </a:ext>
            </a:extLst>
          </p:cNvPr>
          <p:cNvSpPr/>
          <p:nvPr userDrawn="1"/>
        </p:nvSpPr>
        <p:spPr>
          <a:xfrm>
            <a:off x="7882647" y="0"/>
            <a:ext cx="4309353"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dirty="0">
              <a:latin typeface="Verdana" panose="020B0604030504040204" pitchFamily="34" charset="0"/>
            </a:endParaRPr>
          </a:p>
        </p:txBody>
      </p:sp>
      <p:sp>
        <p:nvSpPr>
          <p:cNvPr id="2" name="Title 1">
            <a:extLst>
              <a:ext uri="{FF2B5EF4-FFF2-40B4-BE49-F238E27FC236}">
                <a16:creationId xmlns:a16="http://schemas.microsoft.com/office/drawing/2014/main" id="{AFB56F3E-3291-40E6-AE69-E86184E33C23}"/>
              </a:ext>
            </a:extLst>
          </p:cNvPr>
          <p:cNvSpPr txBox="1">
            <a:spLocks/>
          </p:cNvSpPr>
          <p:nvPr userDrawn="1"/>
        </p:nvSpPr>
        <p:spPr>
          <a:xfrm>
            <a:off x="0" y="15389"/>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735210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Lst>
  <p:hf sldNum="0" hdr="0" ftr="0" dt="0"/>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Verdana" panose="020B0604030504040204" pitchFamily="34" charset="0"/>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Verdana" panose="020B0604030504040204" pitchFamily="34" charset="0"/>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Verdana" panose="020B0604030504040204" pitchFamily="34" charset="0"/>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Verdana" panose="020B0604030504040204" pitchFamily="34" charset="0"/>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30464-88EE-43E6-A4B3-F8AAF2373108}"/>
              </a:ext>
            </a:extLst>
          </p:cNvPr>
          <p:cNvSpPr/>
          <p:nvPr userDrawn="1"/>
        </p:nvSpPr>
        <p:spPr>
          <a:xfrm>
            <a:off x="2528" y="0"/>
            <a:ext cx="4306824"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0" name="Rectangle 9">
            <a:extLst>
              <a:ext uri="{FF2B5EF4-FFF2-40B4-BE49-F238E27FC236}">
                <a16:creationId xmlns:a16="http://schemas.microsoft.com/office/drawing/2014/main" id="{0409CC5A-52DA-4412-922E-5F82495B4DBE}"/>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solidFill>
                  <a:schemeClr val="bg1"/>
                </a:solidFill>
                <a:latin typeface="Verdana" panose="020B0604030504040204" pitchFamily="34" charset="0"/>
              </a:rPr>
              <a:t>Quick Action: INB</a:t>
            </a:r>
          </a:p>
        </p:txBody>
      </p:sp>
      <p:sp>
        <p:nvSpPr>
          <p:cNvPr id="8" name="TextBox 7">
            <a:extLst>
              <a:ext uri="{FF2B5EF4-FFF2-40B4-BE49-F238E27FC236}">
                <a16:creationId xmlns:a16="http://schemas.microsoft.com/office/drawing/2014/main" id="{1886FDD2-51EF-4ED4-B264-557A90876473}"/>
              </a:ext>
            </a:extLst>
          </p:cNvPr>
          <p:cNvSpPr txBox="1"/>
          <p:nvPr userDrawn="1"/>
        </p:nvSpPr>
        <p:spPr>
          <a:xfrm>
            <a:off x="10559578" y="5240179"/>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B63284E9-7434-4837-96DC-9DA19958A0F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
        <p:nvSpPr>
          <p:cNvPr id="7" name="Title 1">
            <a:extLst>
              <a:ext uri="{FF2B5EF4-FFF2-40B4-BE49-F238E27FC236}">
                <a16:creationId xmlns:a16="http://schemas.microsoft.com/office/drawing/2014/main" id="{76A1417A-732B-2747-93FC-9E7E9191A3DA}"/>
              </a:ext>
            </a:extLst>
          </p:cNvPr>
          <p:cNvSpPr txBox="1">
            <a:spLocks/>
          </p:cNvSpPr>
          <p:nvPr userDrawn="1"/>
        </p:nvSpPr>
        <p:spPr>
          <a:xfrm>
            <a:off x="4309352" y="0"/>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4502872"/>
      </p:ext>
    </p:extLst>
  </p:cSld>
  <p:clrMap bg1="lt1" tx1="dk1" bg2="lt2" tx2="dk2" accent1="accent1" accent2="accent2" accent3="accent3" accent4="accent4" accent5="accent5" accent6="accent6" hlink="hlink" folHlink="folHlink"/>
  <p:sldLayoutIdLst>
    <p:sldLayoutId id="2147483818" r:id="rId1"/>
    <p:sldLayoutId id="2147483840" r:id="rId2"/>
    <p:sldLayoutId id="214748383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5957FD-2ADE-41B3-BEE3-389924FC4764}"/>
              </a:ext>
            </a:extLst>
          </p:cNvPr>
          <p:cNvSpPr/>
          <p:nvPr userDrawn="1"/>
        </p:nvSpPr>
        <p:spPr>
          <a:xfrm>
            <a:off x="-1" y="0"/>
            <a:ext cx="4309353"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latin typeface="Verdana" panose="020B0604030504040204" pitchFamily="34" charset="0"/>
              </a:rPr>
              <a:t>Quick Action: INB</a:t>
            </a:r>
          </a:p>
        </p:txBody>
      </p:sp>
      <p:sp>
        <p:nvSpPr>
          <p:cNvPr id="17" name="TextBox 16">
            <a:extLst>
              <a:ext uri="{FF2B5EF4-FFF2-40B4-BE49-F238E27FC236}">
                <a16:creationId xmlns:a16="http://schemas.microsoft.com/office/drawing/2014/main" id="{96494538-78C7-43C6-9151-91DF9FE64096}"/>
              </a:ext>
            </a:extLst>
          </p:cNvPr>
          <p:cNvSpPr txBox="1"/>
          <p:nvPr userDrawn="1"/>
        </p:nvSpPr>
        <p:spPr>
          <a:xfrm>
            <a:off x="10382027" y="5240179"/>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pic>
        <p:nvPicPr>
          <p:cNvPr id="6" name="Picture 5" descr="A picture containing drawing&#10;&#10;Description automatically generated">
            <a:extLst>
              <a:ext uri="{FF2B5EF4-FFF2-40B4-BE49-F238E27FC236}">
                <a16:creationId xmlns:a16="http://schemas.microsoft.com/office/drawing/2014/main" id="{1E594691-796A-482D-91FB-3549BD9F6B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74" y="76136"/>
            <a:ext cx="533527" cy="533527"/>
          </a:xfrm>
          <a:prstGeom prst="rect">
            <a:avLst/>
          </a:prstGeom>
        </p:spPr>
      </p:pic>
    </p:spTree>
    <p:extLst>
      <p:ext uri="{BB962C8B-B14F-4D97-AF65-F5344CB8AC3E}">
        <p14:creationId xmlns:p14="http://schemas.microsoft.com/office/powerpoint/2010/main" val="87680378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F661B2-D87A-4BBF-9D77-11ED7EB52EFD}"/>
              </a:ext>
            </a:extLst>
          </p:cNvPr>
          <p:cNvSpPr/>
          <p:nvPr userDrawn="1"/>
        </p:nvSpPr>
        <p:spPr>
          <a:xfrm>
            <a:off x="7885176" y="0"/>
            <a:ext cx="4297680" cy="5486400"/>
          </a:xfrm>
          <a:prstGeom prst="rect">
            <a:avLst/>
          </a:prstGeom>
          <a:solidFill>
            <a:srgbClr val="9900CC"/>
          </a:solid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10" name="TextBox 9">
            <a:extLst>
              <a:ext uri="{FF2B5EF4-FFF2-40B4-BE49-F238E27FC236}">
                <a16:creationId xmlns:a16="http://schemas.microsoft.com/office/drawing/2014/main" id="{C76C8871-4262-4AA2-AC14-9C6A0E3856B3}"/>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sp>
        <p:nvSpPr>
          <p:cNvPr id="12" name="Rectangle 11">
            <a:extLst>
              <a:ext uri="{FF2B5EF4-FFF2-40B4-BE49-F238E27FC236}">
                <a16:creationId xmlns:a16="http://schemas.microsoft.com/office/drawing/2014/main" id="{461BFEC6-7325-411E-B920-2C4647580263}"/>
              </a:ext>
            </a:extLst>
          </p:cNvPr>
          <p:cNvSpPr/>
          <p:nvPr userDrawn="1"/>
        </p:nvSpPr>
        <p:spPr>
          <a:xfrm>
            <a:off x="7885942" y="-888"/>
            <a:ext cx="4297680" cy="685800"/>
          </a:xfrm>
          <a:prstGeom prst="rect">
            <a:avLst/>
          </a:prstGeom>
          <a:solidFill>
            <a:srgbClr val="16496F"/>
          </a:solidFill>
          <a:ln>
            <a:solidFill>
              <a:srgbClr val="164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b="1" dirty="0">
                <a:latin typeface="Verdana" panose="020B0604030504040204" pitchFamily="34" charset="0"/>
              </a:rPr>
              <a:t>Quick Action: INB</a:t>
            </a:r>
          </a:p>
        </p:txBody>
      </p:sp>
      <p:pic>
        <p:nvPicPr>
          <p:cNvPr id="8" name="Picture 7" descr="A picture containing drawing&#10;&#10;Description automatically generated">
            <a:extLst>
              <a:ext uri="{FF2B5EF4-FFF2-40B4-BE49-F238E27FC236}">
                <a16:creationId xmlns:a16="http://schemas.microsoft.com/office/drawing/2014/main" id="{F6BC31E1-7DCC-4355-9058-0602E50917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58954" y="75248"/>
            <a:ext cx="533527" cy="533527"/>
          </a:xfrm>
          <a:prstGeom prst="rect">
            <a:avLst/>
          </a:prstGeom>
        </p:spPr>
      </p:pic>
      <p:sp>
        <p:nvSpPr>
          <p:cNvPr id="2" name="Title 1">
            <a:extLst>
              <a:ext uri="{FF2B5EF4-FFF2-40B4-BE49-F238E27FC236}">
                <a16:creationId xmlns:a16="http://schemas.microsoft.com/office/drawing/2014/main" id="{53E0B84B-88BB-4C5A-8AD4-F33461D16539}"/>
              </a:ext>
            </a:extLst>
          </p:cNvPr>
          <p:cNvSpPr txBox="1">
            <a:spLocks/>
          </p:cNvSpPr>
          <p:nvPr userDrawn="1"/>
        </p:nvSpPr>
        <p:spPr>
          <a:xfrm>
            <a:off x="0" y="-888"/>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04803991"/>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DB86FB-88F1-4DFB-9F8F-0BF9C22E601C}"/>
              </a:ext>
            </a:extLst>
          </p:cNvPr>
          <p:cNvSpPr/>
          <p:nvPr userDrawn="1"/>
        </p:nvSpPr>
        <p:spPr>
          <a:xfrm>
            <a:off x="-1" y="0"/>
            <a:ext cx="4309353" cy="685800"/>
          </a:xfrm>
          <a:prstGeom prst="rect">
            <a:avLst/>
          </a:prstGeom>
          <a:solidFill>
            <a:srgbClr val="F3A32F"/>
          </a:solidFill>
          <a:ln>
            <a:solidFill>
              <a:srgbClr val="F3A3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latin typeface="Verdana" panose="020B0604030504040204" pitchFamily="34" charset="0"/>
              </a:rPr>
              <a:t>Last Look</a:t>
            </a:r>
          </a:p>
        </p:txBody>
      </p:sp>
      <p:pic>
        <p:nvPicPr>
          <p:cNvPr id="4" name="Picture 3" descr="A picture containing drawing&#10;&#10;Description automatically generated">
            <a:extLst>
              <a:ext uri="{FF2B5EF4-FFF2-40B4-BE49-F238E27FC236}">
                <a16:creationId xmlns:a16="http://schemas.microsoft.com/office/drawing/2014/main" id="{7C91B6FC-EFB4-4050-879B-F2069C62C8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9528" b="50701"/>
          <a:stretch/>
        </p:blipFill>
        <p:spPr>
          <a:xfrm>
            <a:off x="37514" y="64008"/>
            <a:ext cx="1023631" cy="557784"/>
          </a:xfrm>
          <a:prstGeom prst="rect">
            <a:avLst/>
          </a:prstGeom>
        </p:spPr>
      </p:pic>
      <p:sp>
        <p:nvSpPr>
          <p:cNvPr id="2" name="Title 1">
            <a:extLst>
              <a:ext uri="{FF2B5EF4-FFF2-40B4-BE49-F238E27FC236}">
                <a16:creationId xmlns:a16="http://schemas.microsoft.com/office/drawing/2014/main" id="{98C75194-09B6-4813-919E-9FFFAAA54F45}"/>
              </a:ext>
            </a:extLst>
          </p:cNvPr>
          <p:cNvSpPr txBox="1">
            <a:spLocks/>
          </p:cNvSpPr>
          <p:nvPr userDrawn="1"/>
        </p:nvSpPr>
        <p:spPr>
          <a:xfrm>
            <a:off x="4309352" y="0"/>
            <a:ext cx="7882648" cy="725337"/>
          </a:xfrm>
          <a:prstGeom prst="rect">
            <a:avLst/>
          </a:prstGeom>
        </p:spPr>
        <p:txBody>
          <a:bodyPr vert="horz" lIns="73152" tIns="36576" rIns="73152" bIns="36576" rtlCol="0" anchor="b">
            <a:normAutofit fontScale="85000" lnSpcReduction="10000"/>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ctr"/>
            <a:r>
              <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 Convection,</a:t>
            </a:r>
            <a:r>
              <a:rPr lang="en-US" sz="3200" b="1" baseline="0" dirty="0">
                <a:solidFill>
                  <a:srgbClr val="9900CC"/>
                </a:solidFill>
                <a:latin typeface="Verdana" panose="020B0604030504040204" pitchFamily="34" charset="0"/>
                <a:ea typeface="Verdana" panose="020B0604030504040204" pitchFamily="34" charset="0"/>
                <a:cs typeface="Verdana" panose="020B0604030504040204" pitchFamily="34" charset="0"/>
              </a:rPr>
              <a:t> and Radiation</a:t>
            </a:r>
            <a:endParaRPr lang="en-US" sz="3200" b="1" dirty="0">
              <a:solidFill>
                <a:srgbClr val="9900CC"/>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3976001"/>
      </p:ext>
    </p:extLst>
  </p:cSld>
  <p:clrMap bg1="lt1" tx1="dk1" bg2="lt2" tx2="dk2" accent1="accent1" accent2="accent2" accent3="accent3" accent4="accent4" accent5="accent5" accent6="accent6" hlink="hlink" folHlink="folHlink"/>
  <p:sldLayoutIdLst>
    <p:sldLayoutId id="214748382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0D5087-9220-4391-9B77-67DA9292A56F}"/>
              </a:ext>
            </a:extLst>
          </p:cNvPr>
          <p:cNvSpPr/>
          <p:nvPr userDrawn="1"/>
        </p:nvSpPr>
        <p:spPr>
          <a:xfrm>
            <a:off x="0" y="0"/>
            <a:ext cx="12192000" cy="685800"/>
          </a:xfrm>
          <a:prstGeom prst="rect">
            <a:avLst/>
          </a:prstGeom>
          <a:solidFill>
            <a:srgbClr val="3593B4"/>
          </a:solidFill>
          <a:ln>
            <a:solidFill>
              <a:srgbClr val="359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sp>
        <p:nvSpPr>
          <p:cNvPr id="7" name="Title 1">
            <a:extLst>
              <a:ext uri="{FF2B5EF4-FFF2-40B4-BE49-F238E27FC236}">
                <a16:creationId xmlns:a16="http://schemas.microsoft.com/office/drawing/2014/main" id="{CC6C2B3C-5EFE-4AF6-9226-3508E47BB7B1}"/>
              </a:ext>
            </a:extLst>
          </p:cNvPr>
          <p:cNvSpPr txBox="1">
            <a:spLocks/>
          </p:cNvSpPr>
          <p:nvPr userDrawn="1"/>
        </p:nvSpPr>
        <p:spPr>
          <a:xfrm>
            <a:off x="896829" y="-19768"/>
            <a:ext cx="5958123" cy="725337"/>
          </a:xfrm>
          <a:prstGeom prst="rect">
            <a:avLst/>
          </a:prstGeom>
        </p:spPr>
        <p:txBody>
          <a:bodyPr vert="horz" lIns="73152" tIns="36576" rIns="73152" bIns="36576" rtlCol="0" anchor="b">
            <a:normAutofit/>
          </a:bodyPr>
          <a:lstStyle>
            <a:lvl1pPr algn="l" defTabSz="914400" rtl="0" eaLnBrk="1" latinLnBrk="0" hangingPunct="1">
              <a:spcBef>
                <a:spcPct val="0"/>
              </a:spcBef>
              <a:buNone/>
              <a:defRPr sz="3400" b="0" i="0" kern="1200">
                <a:solidFill>
                  <a:schemeClr val="accent1"/>
                </a:solidFill>
                <a:latin typeface="Century Gothic" charset="0"/>
                <a:ea typeface="Century Gothic" charset="0"/>
                <a:cs typeface="Century Gothic" charset="0"/>
              </a:defRPr>
            </a:lvl1pPr>
          </a:lstStyle>
          <a:p>
            <a:pPr algn="l"/>
            <a:r>
              <a:rPr lang="en-US" sz="3600" b="1" dirty="0">
                <a:solidFill>
                  <a:schemeClr val="bg1"/>
                </a:solidFill>
                <a:latin typeface="Verdana" panose="020B0604030504040204" pitchFamily="34" charset="0"/>
                <a:ea typeface="Verdana" panose="020B0604030504040204" pitchFamily="34" charset="0"/>
                <a:cs typeface="Verdana" panose="020B0604030504040204" pitchFamily="34" charset="0"/>
              </a:rPr>
              <a:t>Think About It</a:t>
            </a:r>
          </a:p>
        </p:txBody>
      </p:sp>
      <p:sp>
        <p:nvSpPr>
          <p:cNvPr id="9" name="TextBox 8">
            <a:extLst>
              <a:ext uri="{FF2B5EF4-FFF2-40B4-BE49-F238E27FC236}">
                <a16:creationId xmlns:a16="http://schemas.microsoft.com/office/drawing/2014/main" id="{690BCD87-DED0-4CDB-83EB-703322F3D4E9}"/>
              </a:ext>
            </a:extLst>
          </p:cNvPr>
          <p:cNvSpPr txBox="1"/>
          <p:nvPr userDrawn="1"/>
        </p:nvSpPr>
        <p:spPr>
          <a:xfrm>
            <a:off x="3996" y="5240179"/>
            <a:ext cx="1785666" cy="246221"/>
          </a:xfrm>
          <a:prstGeom prst="rect">
            <a:avLst/>
          </a:prstGeom>
          <a:noFill/>
        </p:spPr>
        <p:txBody>
          <a:bodyPr wrap="square" rtlCol="0">
            <a:spAutoFit/>
          </a:bodyPr>
          <a:lstStyle/>
          <a:p>
            <a:r>
              <a:rPr lang="en-US" sz="1000" dirty="0">
                <a:solidFill>
                  <a:srgbClr val="9900CC"/>
                </a:solidFill>
                <a:latin typeface="Verdana" panose="020B0604030504040204" pitchFamily="34" charset="0"/>
              </a:rPr>
              <a:t>© Kesler Science, LLC</a:t>
            </a:r>
          </a:p>
        </p:txBody>
      </p:sp>
      <p:pic>
        <p:nvPicPr>
          <p:cNvPr id="3" name="Picture 2" descr="A picture containing drawing&#10;&#10;Description automatically generated">
            <a:extLst>
              <a:ext uri="{FF2B5EF4-FFF2-40B4-BE49-F238E27FC236}">
                <a16:creationId xmlns:a16="http://schemas.microsoft.com/office/drawing/2014/main" id="{E651FA0F-1134-40B9-BCA5-ED566EB3141E}"/>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1556" t="-2213" r="10025" b="53646"/>
          <a:stretch/>
        </p:blipFill>
        <p:spPr>
          <a:xfrm>
            <a:off x="71524" y="81635"/>
            <a:ext cx="825305" cy="511126"/>
          </a:xfrm>
          <a:prstGeom prst="rect">
            <a:avLst/>
          </a:prstGeom>
        </p:spPr>
      </p:pic>
    </p:spTree>
    <p:extLst>
      <p:ext uri="{BB962C8B-B14F-4D97-AF65-F5344CB8AC3E}">
        <p14:creationId xmlns:p14="http://schemas.microsoft.com/office/powerpoint/2010/main" val="1410261452"/>
      </p:ext>
    </p:extLst>
  </p:cSld>
  <p:clrMap bg1="lt1" tx1="dk1" bg2="lt2" tx2="dk2" accent1="accent1" accent2="accent2" accent3="accent3" accent4="accent4" accent5="accent5" accent6="accent6" hlink="hlink" folHlink="folHlink"/>
  <p:sldLayoutIdLst>
    <p:sldLayoutId id="2147483809" r:id="rId1"/>
    <p:sldLayoutId id="2147483838" r:id="rId2"/>
    <p:sldLayoutId id="214748383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193CEF-E856-424A-B662-7B04520B6136}"/>
              </a:ext>
            </a:extLst>
          </p:cNvPr>
          <p:cNvSpPr/>
          <p:nvPr userDrawn="1"/>
        </p:nvSpPr>
        <p:spPr>
          <a:xfrm>
            <a:off x="-1" y="0"/>
            <a:ext cx="4309353" cy="5486399"/>
          </a:xfrm>
          <a:prstGeom prst="rect">
            <a:avLst/>
          </a:prstGeom>
          <a:solidFill>
            <a:srgbClr val="0C395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ndParaRPr>
          </a:p>
        </p:txBody>
      </p:sp>
      <p:pic>
        <p:nvPicPr>
          <p:cNvPr id="9" name="Picture 8">
            <a:extLst>
              <a:ext uri="{FF2B5EF4-FFF2-40B4-BE49-F238E27FC236}">
                <a16:creationId xmlns:a16="http://schemas.microsoft.com/office/drawing/2014/main" id="{F34F010E-C14F-458A-8C0E-845B96FCD20F}"/>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614884" y="889150"/>
            <a:ext cx="1079582" cy="1079582"/>
          </a:xfrm>
          <a:prstGeom prst="rect">
            <a:avLst/>
          </a:prstGeom>
          <a:effectLst/>
        </p:spPr>
      </p:pic>
    </p:spTree>
    <p:extLst>
      <p:ext uri="{BB962C8B-B14F-4D97-AF65-F5344CB8AC3E}">
        <p14:creationId xmlns:p14="http://schemas.microsoft.com/office/powerpoint/2010/main" val="2283835485"/>
      </p:ext>
    </p:extLst>
  </p:cSld>
  <p:clrMap bg1="lt1" tx1="dk1" bg2="lt2" tx2="dk2" accent1="accent1" accent2="accent2" accent3="accent3" accent4="accent4" accent5="accent5" accent6="accent6" hlink="hlink" folHlink="folHlink"/>
  <p:sldLayoutIdLst>
    <p:sldLayoutId id="2147483812" r:id="rId1"/>
    <p:sldLayoutId id="21474838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76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2B84D0-92EB-4B2A-9DEE-B2961AAB2713}"/>
              </a:ext>
            </a:extLst>
          </p:cNvPr>
          <p:cNvSpPr txBox="1"/>
          <p:nvPr/>
        </p:nvSpPr>
        <p:spPr>
          <a:xfrm>
            <a:off x="1638300" y="1558665"/>
            <a:ext cx="3038475" cy="3035808"/>
          </a:xfrm>
          <a:prstGeom prst="ellipse">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600" dirty="0"/>
              <a:t>An example of how radiation is transformed into other forms of energy is…</a:t>
            </a:r>
          </a:p>
        </p:txBody>
      </p:sp>
    </p:spTree>
    <p:extLst>
      <p:ext uri="{BB962C8B-B14F-4D97-AF65-F5344CB8AC3E}">
        <p14:creationId xmlns:p14="http://schemas.microsoft.com/office/powerpoint/2010/main" val="249026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8EE770-D7CA-4EF2-A50D-62487A4A7E7A}"/>
              </a:ext>
            </a:extLst>
          </p:cNvPr>
          <p:cNvSpPr txBox="1"/>
          <p:nvPr/>
        </p:nvSpPr>
        <p:spPr>
          <a:xfrm>
            <a:off x="9001126" y="2223469"/>
            <a:ext cx="2619374" cy="584775"/>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600" dirty="0"/>
              <a:t>One more example of conduction is…</a:t>
            </a:r>
          </a:p>
        </p:txBody>
      </p:sp>
    </p:spTree>
    <p:extLst>
      <p:ext uri="{BB962C8B-B14F-4D97-AF65-F5344CB8AC3E}">
        <p14:creationId xmlns:p14="http://schemas.microsoft.com/office/powerpoint/2010/main" val="353961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42224-043C-404E-98FC-683E86BA912E}"/>
              </a:ext>
            </a:extLst>
          </p:cNvPr>
          <p:cNvSpPr txBox="1"/>
          <p:nvPr/>
        </p:nvSpPr>
        <p:spPr>
          <a:xfrm>
            <a:off x="5299709" y="2397174"/>
            <a:ext cx="2305051" cy="923330"/>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The attic of a house is normally hottest because…</a:t>
            </a:r>
          </a:p>
        </p:txBody>
      </p:sp>
    </p:spTree>
    <p:extLst>
      <p:ext uri="{BB962C8B-B14F-4D97-AF65-F5344CB8AC3E}">
        <p14:creationId xmlns:p14="http://schemas.microsoft.com/office/powerpoint/2010/main" val="110970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F93C6-0A84-42A1-883C-F7BD4CA2E158}"/>
              </a:ext>
            </a:extLst>
          </p:cNvPr>
          <p:cNvSpPr txBox="1"/>
          <p:nvPr/>
        </p:nvSpPr>
        <p:spPr>
          <a:xfrm>
            <a:off x="6911340" y="4361305"/>
            <a:ext cx="4914900" cy="338554"/>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600" dirty="0"/>
              <a:t>It is no longer radiation because…</a:t>
            </a:r>
          </a:p>
        </p:txBody>
      </p:sp>
    </p:spTree>
    <p:extLst>
      <p:ext uri="{BB962C8B-B14F-4D97-AF65-F5344CB8AC3E}">
        <p14:creationId xmlns:p14="http://schemas.microsoft.com/office/powerpoint/2010/main" val="62341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66B535-6E26-724B-B719-FD1996398ED2}"/>
              </a:ext>
            </a:extLst>
          </p:cNvPr>
          <p:cNvSpPr/>
          <p:nvPr/>
        </p:nvSpPr>
        <p:spPr>
          <a:xfrm>
            <a:off x="8057928" y="886275"/>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5" name="Rectangle 4">
            <a:extLst>
              <a:ext uri="{FF2B5EF4-FFF2-40B4-BE49-F238E27FC236}">
                <a16:creationId xmlns:a16="http://schemas.microsoft.com/office/drawing/2014/main" id="{CD03E1E5-1E7E-EA40-9294-A4E7498437E5}"/>
              </a:ext>
            </a:extLst>
          </p:cNvPr>
          <p:cNvSpPr/>
          <p:nvPr/>
        </p:nvSpPr>
        <p:spPr>
          <a:xfrm>
            <a:off x="9369033" y="893255"/>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6" name="Rectangle 5">
            <a:extLst>
              <a:ext uri="{FF2B5EF4-FFF2-40B4-BE49-F238E27FC236}">
                <a16:creationId xmlns:a16="http://schemas.microsoft.com/office/drawing/2014/main" id="{7DACD7EC-4EE8-C049-B46F-0F7C6A1DCD1A}"/>
              </a:ext>
            </a:extLst>
          </p:cNvPr>
          <p:cNvSpPr/>
          <p:nvPr/>
        </p:nvSpPr>
        <p:spPr>
          <a:xfrm>
            <a:off x="10708058" y="893255"/>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7" name="Rectangle 6">
            <a:extLst>
              <a:ext uri="{FF2B5EF4-FFF2-40B4-BE49-F238E27FC236}">
                <a16:creationId xmlns:a16="http://schemas.microsoft.com/office/drawing/2014/main" id="{7667E465-CDDD-6444-8DB5-B7040241127E}"/>
              </a:ext>
            </a:extLst>
          </p:cNvPr>
          <p:cNvSpPr/>
          <p:nvPr/>
        </p:nvSpPr>
        <p:spPr>
          <a:xfrm>
            <a:off x="8057928" y="1576147"/>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8" name="Rectangle 7">
            <a:extLst>
              <a:ext uri="{FF2B5EF4-FFF2-40B4-BE49-F238E27FC236}">
                <a16:creationId xmlns:a16="http://schemas.microsoft.com/office/drawing/2014/main" id="{F6779397-D3AA-4845-BCD0-37B50FB9EE03}"/>
              </a:ext>
            </a:extLst>
          </p:cNvPr>
          <p:cNvSpPr/>
          <p:nvPr/>
        </p:nvSpPr>
        <p:spPr>
          <a:xfrm>
            <a:off x="9369033" y="1583127"/>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9" name="Rectangle 8">
            <a:extLst>
              <a:ext uri="{FF2B5EF4-FFF2-40B4-BE49-F238E27FC236}">
                <a16:creationId xmlns:a16="http://schemas.microsoft.com/office/drawing/2014/main" id="{7AC13F47-1835-324D-ABB6-213F6740B4FC}"/>
              </a:ext>
            </a:extLst>
          </p:cNvPr>
          <p:cNvSpPr/>
          <p:nvPr/>
        </p:nvSpPr>
        <p:spPr>
          <a:xfrm>
            <a:off x="10708058" y="1583127"/>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10" name="Rectangle 9">
            <a:extLst>
              <a:ext uri="{FF2B5EF4-FFF2-40B4-BE49-F238E27FC236}">
                <a16:creationId xmlns:a16="http://schemas.microsoft.com/office/drawing/2014/main" id="{0C0FBFA7-B1F1-8546-A386-E624DDE60F15}"/>
              </a:ext>
            </a:extLst>
          </p:cNvPr>
          <p:cNvSpPr/>
          <p:nvPr/>
        </p:nvSpPr>
        <p:spPr>
          <a:xfrm>
            <a:off x="8057928" y="2259039"/>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11" name="Rectangle 10">
            <a:extLst>
              <a:ext uri="{FF2B5EF4-FFF2-40B4-BE49-F238E27FC236}">
                <a16:creationId xmlns:a16="http://schemas.microsoft.com/office/drawing/2014/main" id="{3CFEE24F-85E6-1F48-89E3-953249F806F1}"/>
              </a:ext>
            </a:extLst>
          </p:cNvPr>
          <p:cNvSpPr/>
          <p:nvPr/>
        </p:nvSpPr>
        <p:spPr>
          <a:xfrm>
            <a:off x="9369033" y="2266019"/>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12" name="Rectangle 11">
            <a:extLst>
              <a:ext uri="{FF2B5EF4-FFF2-40B4-BE49-F238E27FC236}">
                <a16:creationId xmlns:a16="http://schemas.microsoft.com/office/drawing/2014/main" id="{100D96B3-E24F-7841-AC42-08DFC4CD5095}"/>
              </a:ext>
            </a:extLst>
          </p:cNvPr>
          <p:cNvSpPr/>
          <p:nvPr/>
        </p:nvSpPr>
        <p:spPr>
          <a:xfrm>
            <a:off x="10708058" y="2266019"/>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16" name="Rectangle 15">
            <a:extLst>
              <a:ext uri="{FF2B5EF4-FFF2-40B4-BE49-F238E27FC236}">
                <a16:creationId xmlns:a16="http://schemas.microsoft.com/office/drawing/2014/main" id="{5DF4798A-B985-5C44-B116-BE336D3CF9CD}"/>
              </a:ext>
            </a:extLst>
          </p:cNvPr>
          <p:cNvSpPr/>
          <p:nvPr/>
        </p:nvSpPr>
        <p:spPr>
          <a:xfrm>
            <a:off x="8057928" y="2948911"/>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17" name="Rectangle 16">
            <a:extLst>
              <a:ext uri="{FF2B5EF4-FFF2-40B4-BE49-F238E27FC236}">
                <a16:creationId xmlns:a16="http://schemas.microsoft.com/office/drawing/2014/main" id="{BF697DB9-FEAE-AE4F-81DE-23596B79E47F}"/>
              </a:ext>
            </a:extLst>
          </p:cNvPr>
          <p:cNvSpPr/>
          <p:nvPr/>
        </p:nvSpPr>
        <p:spPr>
          <a:xfrm>
            <a:off x="9369033" y="2955891"/>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18" name="Rectangle 17">
            <a:extLst>
              <a:ext uri="{FF2B5EF4-FFF2-40B4-BE49-F238E27FC236}">
                <a16:creationId xmlns:a16="http://schemas.microsoft.com/office/drawing/2014/main" id="{0AB54A00-B6EC-3944-9737-404FEADD20BC}"/>
              </a:ext>
            </a:extLst>
          </p:cNvPr>
          <p:cNvSpPr/>
          <p:nvPr/>
        </p:nvSpPr>
        <p:spPr>
          <a:xfrm>
            <a:off x="10708058" y="2955891"/>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19" name="Rectangle 18">
            <a:extLst>
              <a:ext uri="{FF2B5EF4-FFF2-40B4-BE49-F238E27FC236}">
                <a16:creationId xmlns:a16="http://schemas.microsoft.com/office/drawing/2014/main" id="{8D4AF17F-3A55-5E4A-BCB0-91782342289D}"/>
              </a:ext>
            </a:extLst>
          </p:cNvPr>
          <p:cNvSpPr/>
          <p:nvPr/>
        </p:nvSpPr>
        <p:spPr>
          <a:xfrm>
            <a:off x="8057928" y="3638783"/>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20" name="Rectangle 19">
            <a:extLst>
              <a:ext uri="{FF2B5EF4-FFF2-40B4-BE49-F238E27FC236}">
                <a16:creationId xmlns:a16="http://schemas.microsoft.com/office/drawing/2014/main" id="{884D1629-F8F6-0445-83B5-68215691A876}"/>
              </a:ext>
            </a:extLst>
          </p:cNvPr>
          <p:cNvSpPr/>
          <p:nvPr/>
        </p:nvSpPr>
        <p:spPr>
          <a:xfrm>
            <a:off x="9369033" y="3645763"/>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21" name="Rectangle 20">
            <a:extLst>
              <a:ext uri="{FF2B5EF4-FFF2-40B4-BE49-F238E27FC236}">
                <a16:creationId xmlns:a16="http://schemas.microsoft.com/office/drawing/2014/main" id="{72CEA7C9-080D-1D4D-BB69-5BBC787EC2AB}"/>
              </a:ext>
            </a:extLst>
          </p:cNvPr>
          <p:cNvSpPr/>
          <p:nvPr/>
        </p:nvSpPr>
        <p:spPr>
          <a:xfrm>
            <a:off x="10708058" y="3645763"/>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
        <p:nvSpPr>
          <p:cNvPr id="22" name="Rectangle 21">
            <a:extLst>
              <a:ext uri="{FF2B5EF4-FFF2-40B4-BE49-F238E27FC236}">
                <a16:creationId xmlns:a16="http://schemas.microsoft.com/office/drawing/2014/main" id="{A5D1A8DA-77E5-DA45-80ED-E94032BE9F5B}"/>
              </a:ext>
            </a:extLst>
          </p:cNvPr>
          <p:cNvSpPr/>
          <p:nvPr/>
        </p:nvSpPr>
        <p:spPr>
          <a:xfrm>
            <a:off x="8057928" y="4362188"/>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Conduction</a:t>
            </a:r>
          </a:p>
        </p:txBody>
      </p:sp>
      <p:sp>
        <p:nvSpPr>
          <p:cNvPr id="23" name="Rectangle 22">
            <a:extLst>
              <a:ext uri="{FF2B5EF4-FFF2-40B4-BE49-F238E27FC236}">
                <a16:creationId xmlns:a16="http://schemas.microsoft.com/office/drawing/2014/main" id="{05217A92-5F61-7C4E-8D4B-988E7C636A90}"/>
              </a:ext>
            </a:extLst>
          </p:cNvPr>
          <p:cNvSpPr/>
          <p:nvPr/>
        </p:nvSpPr>
        <p:spPr>
          <a:xfrm>
            <a:off x="9369033" y="4369168"/>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Convection</a:t>
            </a:r>
          </a:p>
        </p:txBody>
      </p:sp>
      <p:sp>
        <p:nvSpPr>
          <p:cNvPr id="24" name="Rectangle 23">
            <a:extLst>
              <a:ext uri="{FF2B5EF4-FFF2-40B4-BE49-F238E27FC236}">
                <a16:creationId xmlns:a16="http://schemas.microsoft.com/office/drawing/2014/main" id="{C60284CD-E5BC-5B4C-97CC-5267140E7F31}"/>
              </a:ext>
            </a:extLst>
          </p:cNvPr>
          <p:cNvSpPr/>
          <p:nvPr/>
        </p:nvSpPr>
        <p:spPr>
          <a:xfrm>
            <a:off x="10708058" y="4369168"/>
            <a:ext cx="1253596" cy="593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9900CC"/>
                </a:solidFill>
                <a:latin typeface="Verdana" panose="020B0604030504040204" pitchFamily="34" charset="0"/>
                <a:ea typeface="Verdana" panose="020B0604030504040204" pitchFamily="34" charset="0"/>
                <a:cs typeface="Verdana" panose="020B0604030504040204" pitchFamily="34" charset="0"/>
              </a:rPr>
              <a:t>Radiation</a:t>
            </a:r>
          </a:p>
        </p:txBody>
      </p:sp>
    </p:spTree>
    <p:extLst>
      <p:ext uri="{BB962C8B-B14F-4D97-AF65-F5344CB8AC3E}">
        <p14:creationId xmlns:p14="http://schemas.microsoft.com/office/powerpoint/2010/main" val="353288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EBAC4-EE36-4FED-BEBE-532136F7282B}"/>
              </a:ext>
            </a:extLst>
          </p:cNvPr>
          <p:cNvSpPr txBox="1"/>
          <p:nvPr/>
        </p:nvSpPr>
        <p:spPr>
          <a:xfrm>
            <a:off x="853439" y="1991532"/>
            <a:ext cx="3383281" cy="83099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600" dirty="0"/>
              <a:t>The location and design of a house can help control temperature because…</a:t>
            </a:r>
          </a:p>
        </p:txBody>
      </p:sp>
    </p:spTree>
    <p:extLst>
      <p:ext uri="{BB962C8B-B14F-4D97-AF65-F5344CB8AC3E}">
        <p14:creationId xmlns:p14="http://schemas.microsoft.com/office/powerpoint/2010/main" val="404586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C03F6-C2FD-2E44-AC56-0BDE90EC2737}"/>
              </a:ext>
            </a:extLst>
          </p:cNvPr>
          <p:cNvSpPr txBox="1"/>
          <p:nvPr/>
        </p:nvSpPr>
        <p:spPr>
          <a:xfrm>
            <a:off x="7985760" y="901190"/>
            <a:ext cx="3820159"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your answer here</a:t>
            </a:r>
          </a:p>
        </p:txBody>
      </p:sp>
      <p:sp>
        <p:nvSpPr>
          <p:cNvPr id="3" name="TextBox 2">
            <a:extLst>
              <a:ext uri="{FF2B5EF4-FFF2-40B4-BE49-F238E27FC236}">
                <a16:creationId xmlns:a16="http://schemas.microsoft.com/office/drawing/2014/main" id="{6F639382-D83A-7045-893D-8575E6DFD006}"/>
              </a:ext>
            </a:extLst>
          </p:cNvPr>
          <p:cNvSpPr txBox="1"/>
          <p:nvPr/>
        </p:nvSpPr>
        <p:spPr>
          <a:xfrm>
            <a:off x="7985759" y="1896870"/>
            <a:ext cx="3820159"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your answer here</a:t>
            </a:r>
          </a:p>
        </p:txBody>
      </p:sp>
      <p:sp>
        <p:nvSpPr>
          <p:cNvPr id="4" name="TextBox 3">
            <a:extLst>
              <a:ext uri="{FF2B5EF4-FFF2-40B4-BE49-F238E27FC236}">
                <a16:creationId xmlns:a16="http://schemas.microsoft.com/office/drawing/2014/main" id="{C14752CA-617C-9348-A20E-CA6A647A071D}"/>
              </a:ext>
            </a:extLst>
          </p:cNvPr>
          <p:cNvSpPr txBox="1"/>
          <p:nvPr/>
        </p:nvSpPr>
        <p:spPr>
          <a:xfrm>
            <a:off x="7985759" y="2892550"/>
            <a:ext cx="3820159"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your answer here</a:t>
            </a:r>
          </a:p>
        </p:txBody>
      </p:sp>
      <p:sp>
        <p:nvSpPr>
          <p:cNvPr id="5" name="TextBox 4">
            <a:extLst>
              <a:ext uri="{FF2B5EF4-FFF2-40B4-BE49-F238E27FC236}">
                <a16:creationId xmlns:a16="http://schemas.microsoft.com/office/drawing/2014/main" id="{812C060D-9BC1-8746-86CB-8F1B8259EA8D}"/>
              </a:ext>
            </a:extLst>
          </p:cNvPr>
          <p:cNvSpPr txBox="1"/>
          <p:nvPr/>
        </p:nvSpPr>
        <p:spPr>
          <a:xfrm>
            <a:off x="4610101" y="3827270"/>
            <a:ext cx="3091179"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Here</a:t>
            </a:r>
          </a:p>
        </p:txBody>
      </p:sp>
      <p:sp>
        <p:nvSpPr>
          <p:cNvPr id="6" name="TextBox 5">
            <a:extLst>
              <a:ext uri="{FF2B5EF4-FFF2-40B4-BE49-F238E27FC236}">
                <a16:creationId xmlns:a16="http://schemas.microsoft.com/office/drawing/2014/main" id="{EE1B4569-2A2C-6F46-829E-0D8EDA9565B1}"/>
              </a:ext>
            </a:extLst>
          </p:cNvPr>
          <p:cNvSpPr txBox="1"/>
          <p:nvPr/>
        </p:nvSpPr>
        <p:spPr>
          <a:xfrm>
            <a:off x="4610100" y="4731510"/>
            <a:ext cx="3091179"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Here</a:t>
            </a:r>
          </a:p>
        </p:txBody>
      </p:sp>
      <p:sp>
        <p:nvSpPr>
          <p:cNvPr id="7" name="TextBox 6">
            <a:extLst>
              <a:ext uri="{FF2B5EF4-FFF2-40B4-BE49-F238E27FC236}">
                <a16:creationId xmlns:a16="http://schemas.microsoft.com/office/drawing/2014/main" id="{8FBA65F2-B6AC-434B-8936-D49A81FBA4EE}"/>
              </a:ext>
            </a:extLst>
          </p:cNvPr>
          <p:cNvSpPr txBox="1"/>
          <p:nvPr/>
        </p:nvSpPr>
        <p:spPr>
          <a:xfrm>
            <a:off x="7928736" y="3827269"/>
            <a:ext cx="3978783"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Here</a:t>
            </a:r>
          </a:p>
        </p:txBody>
      </p:sp>
      <p:sp>
        <p:nvSpPr>
          <p:cNvPr id="8" name="TextBox 7">
            <a:extLst>
              <a:ext uri="{FF2B5EF4-FFF2-40B4-BE49-F238E27FC236}">
                <a16:creationId xmlns:a16="http://schemas.microsoft.com/office/drawing/2014/main" id="{C0FC494E-A8ED-9E4B-AB8A-EA56B1DEC0CE}"/>
              </a:ext>
            </a:extLst>
          </p:cNvPr>
          <p:cNvSpPr txBox="1"/>
          <p:nvPr/>
        </p:nvSpPr>
        <p:spPr>
          <a:xfrm>
            <a:off x="7928735" y="4728531"/>
            <a:ext cx="3978783" cy="307777"/>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sz="1400" dirty="0"/>
              <a:t>Type Here</a:t>
            </a:r>
          </a:p>
        </p:txBody>
      </p:sp>
      <p:sp>
        <p:nvSpPr>
          <p:cNvPr id="9" name="Rectangle 8">
            <a:extLst>
              <a:ext uri="{FF2B5EF4-FFF2-40B4-BE49-F238E27FC236}">
                <a16:creationId xmlns:a16="http://schemas.microsoft.com/office/drawing/2014/main" id="{291B1D27-2BFC-48CC-9E53-6AFBDC0835B4}"/>
              </a:ext>
            </a:extLst>
          </p:cNvPr>
          <p:cNvSpPr/>
          <p:nvPr/>
        </p:nvSpPr>
        <p:spPr>
          <a:xfrm>
            <a:off x="211944" y="2143801"/>
            <a:ext cx="1287781" cy="307777"/>
          </a:xfrm>
          <a:prstGeom prst="rect">
            <a:avLst/>
          </a:prstGeom>
          <a:solidFill>
            <a:srgbClr val="FFFF00">
              <a:alpha val="50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5E6E13-48F9-4A7F-916A-CE4CDC008513}"/>
              </a:ext>
            </a:extLst>
          </p:cNvPr>
          <p:cNvSpPr/>
          <p:nvPr/>
        </p:nvSpPr>
        <p:spPr>
          <a:xfrm>
            <a:off x="1572822" y="2143801"/>
            <a:ext cx="1287781" cy="307777"/>
          </a:xfrm>
          <a:prstGeom prst="rect">
            <a:avLst/>
          </a:prstGeom>
          <a:solidFill>
            <a:srgbClr val="FFFF00">
              <a:alpha val="50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D04352-31DE-4B87-B308-214712A7F6C0}"/>
              </a:ext>
            </a:extLst>
          </p:cNvPr>
          <p:cNvSpPr/>
          <p:nvPr/>
        </p:nvSpPr>
        <p:spPr>
          <a:xfrm>
            <a:off x="2933701" y="2143801"/>
            <a:ext cx="1287781" cy="307777"/>
          </a:xfrm>
          <a:prstGeom prst="rect">
            <a:avLst/>
          </a:prstGeom>
          <a:solidFill>
            <a:srgbClr val="FFFF00">
              <a:alpha val="50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F815F8-6B08-48EF-AC13-BC78D0A946FD}"/>
              </a:ext>
            </a:extLst>
          </p:cNvPr>
          <p:cNvSpPr/>
          <p:nvPr/>
        </p:nvSpPr>
        <p:spPr>
          <a:xfrm>
            <a:off x="894642" y="4917481"/>
            <a:ext cx="1287781" cy="307777"/>
          </a:xfrm>
          <a:prstGeom prst="rect">
            <a:avLst/>
          </a:prstGeom>
          <a:solidFill>
            <a:srgbClr val="FFFF00">
              <a:alpha val="50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3461E5-5144-432B-AE55-C54BB9236D60}"/>
              </a:ext>
            </a:extLst>
          </p:cNvPr>
          <p:cNvSpPr/>
          <p:nvPr/>
        </p:nvSpPr>
        <p:spPr>
          <a:xfrm>
            <a:off x="2255521" y="4917481"/>
            <a:ext cx="1287781" cy="307777"/>
          </a:xfrm>
          <a:prstGeom prst="rect">
            <a:avLst/>
          </a:prstGeom>
          <a:solidFill>
            <a:srgbClr val="FFFF00">
              <a:alpha val="50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13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2ED5F3-A3C2-4C42-B81F-0128A2772E9C}"/>
              </a:ext>
            </a:extLst>
          </p:cNvPr>
          <p:cNvSpPr txBox="1"/>
          <p:nvPr/>
        </p:nvSpPr>
        <p:spPr>
          <a:xfrm>
            <a:off x="5106208" y="1200251"/>
            <a:ext cx="6586780" cy="646331"/>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Conduction is…</a:t>
            </a:r>
          </a:p>
          <a:p>
            <a:r>
              <a:rPr lang="en-US" dirty="0"/>
              <a:t>A few examples of conduction are…</a:t>
            </a:r>
          </a:p>
        </p:txBody>
      </p:sp>
      <p:sp>
        <p:nvSpPr>
          <p:cNvPr id="2" name="TextBox 1">
            <a:extLst>
              <a:ext uri="{FF2B5EF4-FFF2-40B4-BE49-F238E27FC236}">
                <a16:creationId xmlns:a16="http://schemas.microsoft.com/office/drawing/2014/main" id="{C062A115-72D6-466A-93B5-46248138656A}"/>
              </a:ext>
            </a:extLst>
          </p:cNvPr>
          <p:cNvSpPr txBox="1"/>
          <p:nvPr/>
        </p:nvSpPr>
        <p:spPr>
          <a:xfrm>
            <a:off x="5106208" y="2583281"/>
            <a:ext cx="6586780" cy="646331"/>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Convection is…</a:t>
            </a:r>
          </a:p>
          <a:p>
            <a:r>
              <a:rPr lang="en-US" dirty="0"/>
              <a:t>A few examples of convection are…</a:t>
            </a:r>
          </a:p>
        </p:txBody>
      </p:sp>
      <p:sp>
        <p:nvSpPr>
          <p:cNvPr id="4" name="TextBox 3">
            <a:extLst>
              <a:ext uri="{FF2B5EF4-FFF2-40B4-BE49-F238E27FC236}">
                <a16:creationId xmlns:a16="http://schemas.microsoft.com/office/drawing/2014/main" id="{29858DC3-00ED-4EDA-BABD-CC065CD525EA}"/>
              </a:ext>
            </a:extLst>
          </p:cNvPr>
          <p:cNvSpPr txBox="1"/>
          <p:nvPr/>
        </p:nvSpPr>
        <p:spPr>
          <a:xfrm>
            <a:off x="5106208" y="3966311"/>
            <a:ext cx="6586780" cy="646331"/>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Radiation is…</a:t>
            </a:r>
          </a:p>
          <a:p>
            <a:r>
              <a:rPr lang="en-US" dirty="0"/>
              <a:t>A few examples of radiation are…</a:t>
            </a:r>
          </a:p>
        </p:txBody>
      </p:sp>
    </p:spTree>
    <p:extLst>
      <p:ext uri="{BB962C8B-B14F-4D97-AF65-F5344CB8AC3E}">
        <p14:creationId xmlns:p14="http://schemas.microsoft.com/office/powerpoint/2010/main" val="2157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5AACA6-85AE-49D4-B18A-BD9CC90CFC58}"/>
              </a:ext>
            </a:extLst>
          </p:cNvPr>
          <p:cNvSpPr txBox="1"/>
          <p:nvPr/>
        </p:nvSpPr>
        <p:spPr>
          <a:xfrm>
            <a:off x="4579324" y="1312664"/>
            <a:ext cx="7377450" cy="954107"/>
          </a:xfrm>
          <a:prstGeom prst="rect">
            <a:avLst/>
          </a:prstGeom>
          <a:noFill/>
          <a:ln>
            <a:solidFill>
              <a:schemeClr val="accent1"/>
            </a:solidFill>
          </a:ln>
        </p:spPr>
        <p:txBody>
          <a:bodyPr wrap="square" rtlCol="0">
            <a:spAutoFit/>
          </a:bodyPr>
          <a:lstStyle/>
          <a:p>
            <a:r>
              <a:rPr lang="en-US" sz="1400" dirty="0">
                <a:solidFill>
                  <a:schemeClr val="bg2">
                    <a:lumMod val="75000"/>
                  </a:schemeClr>
                </a:solidFill>
                <a:latin typeface="Verdana" panose="020B0604030504040204" pitchFamily="34" charset="0"/>
                <a:ea typeface="Verdana" panose="020B0604030504040204" pitchFamily="34" charset="0"/>
              </a:rPr>
              <a:t>Type your answer here</a:t>
            </a: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a:p>
            <a:endParaRPr lang="en-US"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49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5CC8-241B-4008-8D53-E767EB59595C}"/>
              </a:ext>
            </a:extLst>
          </p:cNvPr>
          <p:cNvPicPr preferRelativeResize="0">
            <a:picLocks/>
          </p:cNvPicPr>
          <p:nvPr/>
        </p:nvPicPr>
        <p:blipFill rotWithShape="1">
          <a:blip r:embed="rId2"/>
          <a:srcRect l="11328" t="29886" r="55922" b="21841"/>
          <a:stretch/>
        </p:blipFill>
        <p:spPr>
          <a:xfrm>
            <a:off x="457197" y="2352907"/>
            <a:ext cx="365760" cy="365760"/>
          </a:xfrm>
          <a:prstGeom prst="rect">
            <a:avLst/>
          </a:prstGeom>
        </p:spPr>
      </p:pic>
      <p:pic>
        <p:nvPicPr>
          <p:cNvPr id="3" name="Picture 2">
            <a:extLst>
              <a:ext uri="{FF2B5EF4-FFF2-40B4-BE49-F238E27FC236}">
                <a16:creationId xmlns:a16="http://schemas.microsoft.com/office/drawing/2014/main" id="{78F5DEE5-7699-4FE0-A9F1-9B7F5804289B}"/>
              </a:ext>
            </a:extLst>
          </p:cNvPr>
          <p:cNvPicPr preferRelativeResize="0">
            <a:picLocks/>
          </p:cNvPicPr>
          <p:nvPr/>
        </p:nvPicPr>
        <p:blipFill rotWithShape="1">
          <a:blip r:embed="rId2"/>
          <a:srcRect l="52430" t="28880" r="14820" b="22846"/>
          <a:stretch/>
        </p:blipFill>
        <p:spPr>
          <a:xfrm>
            <a:off x="457197" y="4308086"/>
            <a:ext cx="365760" cy="365760"/>
          </a:xfrm>
          <a:prstGeom prst="rect">
            <a:avLst/>
          </a:prstGeom>
        </p:spPr>
      </p:pic>
      <p:pic>
        <p:nvPicPr>
          <p:cNvPr id="5" name="Picture 4">
            <a:extLst>
              <a:ext uri="{FF2B5EF4-FFF2-40B4-BE49-F238E27FC236}">
                <a16:creationId xmlns:a16="http://schemas.microsoft.com/office/drawing/2014/main" id="{E4272954-446E-4C5F-9722-D6557F8D8E9F}"/>
              </a:ext>
            </a:extLst>
          </p:cNvPr>
          <p:cNvPicPr preferRelativeResize="0">
            <a:picLocks/>
          </p:cNvPicPr>
          <p:nvPr/>
        </p:nvPicPr>
        <p:blipFill rotWithShape="1">
          <a:blip r:embed="rId2"/>
          <a:srcRect l="11328" t="29886" r="55922" b="21841"/>
          <a:stretch/>
        </p:blipFill>
        <p:spPr>
          <a:xfrm>
            <a:off x="912740" y="2352907"/>
            <a:ext cx="365760" cy="365760"/>
          </a:xfrm>
          <a:prstGeom prst="rect">
            <a:avLst/>
          </a:prstGeom>
        </p:spPr>
      </p:pic>
      <p:pic>
        <p:nvPicPr>
          <p:cNvPr id="7" name="Picture 6">
            <a:extLst>
              <a:ext uri="{FF2B5EF4-FFF2-40B4-BE49-F238E27FC236}">
                <a16:creationId xmlns:a16="http://schemas.microsoft.com/office/drawing/2014/main" id="{C9A01550-B66F-4BFE-9306-36A79D94FFAF}"/>
              </a:ext>
            </a:extLst>
          </p:cNvPr>
          <p:cNvPicPr preferRelativeResize="0">
            <a:picLocks/>
          </p:cNvPicPr>
          <p:nvPr/>
        </p:nvPicPr>
        <p:blipFill rotWithShape="1">
          <a:blip r:embed="rId2"/>
          <a:srcRect l="52430" t="28880" r="14820" b="22846"/>
          <a:stretch/>
        </p:blipFill>
        <p:spPr>
          <a:xfrm>
            <a:off x="912741" y="4308086"/>
            <a:ext cx="365760" cy="365760"/>
          </a:xfrm>
          <a:prstGeom prst="rect">
            <a:avLst/>
          </a:prstGeom>
        </p:spPr>
      </p:pic>
    </p:spTree>
    <p:extLst>
      <p:ext uri="{BB962C8B-B14F-4D97-AF65-F5344CB8AC3E}">
        <p14:creationId xmlns:p14="http://schemas.microsoft.com/office/powerpoint/2010/main" val="324920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8F8C95-4DD7-49B5-9CFE-67C173E291F2}"/>
              </a:ext>
            </a:extLst>
          </p:cNvPr>
          <p:cNvSpPr txBox="1"/>
          <p:nvPr/>
        </p:nvSpPr>
        <p:spPr>
          <a:xfrm>
            <a:off x="275396" y="824939"/>
            <a:ext cx="3433864" cy="369332"/>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Thermal energy is…</a:t>
            </a:r>
          </a:p>
        </p:txBody>
      </p:sp>
      <p:sp>
        <p:nvSpPr>
          <p:cNvPr id="3" name="TextBox 2">
            <a:extLst>
              <a:ext uri="{FF2B5EF4-FFF2-40B4-BE49-F238E27FC236}">
                <a16:creationId xmlns:a16="http://schemas.microsoft.com/office/drawing/2014/main" id="{912120AB-85EB-4A88-A94D-2FCA258AC6C6}"/>
              </a:ext>
            </a:extLst>
          </p:cNvPr>
          <p:cNvSpPr txBox="1"/>
          <p:nvPr/>
        </p:nvSpPr>
        <p:spPr>
          <a:xfrm>
            <a:off x="275396" y="3383657"/>
            <a:ext cx="1871119" cy="1200329"/>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An example of a “source” of thermal energy is…</a:t>
            </a:r>
          </a:p>
        </p:txBody>
      </p:sp>
    </p:spTree>
    <p:extLst>
      <p:ext uri="{BB962C8B-B14F-4D97-AF65-F5344CB8AC3E}">
        <p14:creationId xmlns:p14="http://schemas.microsoft.com/office/powerpoint/2010/main" val="149330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108B34-043A-4B93-8F0C-5D99DCAF3C78}"/>
              </a:ext>
            </a:extLst>
          </p:cNvPr>
          <p:cNvSpPr txBox="1"/>
          <p:nvPr/>
        </p:nvSpPr>
        <p:spPr>
          <a:xfrm>
            <a:off x="203397" y="782850"/>
            <a:ext cx="3794760" cy="369332"/>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Conduction transfers heat by…</a:t>
            </a:r>
          </a:p>
        </p:txBody>
      </p:sp>
      <p:sp>
        <p:nvSpPr>
          <p:cNvPr id="8" name="TextBox 7">
            <a:extLst>
              <a:ext uri="{FF2B5EF4-FFF2-40B4-BE49-F238E27FC236}">
                <a16:creationId xmlns:a16="http://schemas.microsoft.com/office/drawing/2014/main" id="{8E0C7610-194E-4347-B907-BC2A0784E27C}"/>
              </a:ext>
            </a:extLst>
          </p:cNvPr>
          <p:cNvSpPr txBox="1"/>
          <p:nvPr/>
        </p:nvSpPr>
        <p:spPr>
          <a:xfrm>
            <a:off x="216023" y="2390029"/>
            <a:ext cx="3790288" cy="369332"/>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Radiation transfers heat by…</a:t>
            </a:r>
          </a:p>
        </p:txBody>
      </p:sp>
      <p:sp>
        <p:nvSpPr>
          <p:cNvPr id="10" name="TextBox 9">
            <a:extLst>
              <a:ext uri="{FF2B5EF4-FFF2-40B4-BE49-F238E27FC236}">
                <a16:creationId xmlns:a16="http://schemas.microsoft.com/office/drawing/2014/main" id="{8C3E7040-E0E7-443B-871B-6EACCCB292E8}"/>
              </a:ext>
            </a:extLst>
          </p:cNvPr>
          <p:cNvSpPr txBox="1"/>
          <p:nvPr/>
        </p:nvSpPr>
        <p:spPr>
          <a:xfrm>
            <a:off x="216022" y="3997209"/>
            <a:ext cx="3790289" cy="369332"/>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Convection transfers heat by…</a:t>
            </a:r>
          </a:p>
        </p:txBody>
      </p:sp>
    </p:spTree>
    <p:extLst>
      <p:ext uri="{BB962C8B-B14F-4D97-AF65-F5344CB8AC3E}">
        <p14:creationId xmlns:p14="http://schemas.microsoft.com/office/powerpoint/2010/main" val="2330599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CABDBC-2AC2-43DC-9E53-C39FD6156EE7}"/>
              </a:ext>
            </a:extLst>
          </p:cNvPr>
          <p:cNvSpPr txBox="1"/>
          <p:nvPr/>
        </p:nvSpPr>
        <p:spPr>
          <a:xfrm>
            <a:off x="5664630" y="3043641"/>
            <a:ext cx="6114082" cy="1477328"/>
          </a:xfrm>
          <a:prstGeom prst="rect">
            <a:avLst/>
          </a:prstGeom>
          <a:solidFill>
            <a:schemeClr val="accent4">
              <a:lumMod val="20000"/>
              <a:lumOff val="80000"/>
            </a:schemeClr>
          </a:solidFill>
          <a:ln w="127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The air above the stove will…</a:t>
            </a:r>
          </a:p>
          <a:p>
            <a:endParaRPr lang="en-US" dirty="0"/>
          </a:p>
          <a:p>
            <a:r>
              <a:rPr lang="en-US" dirty="0"/>
              <a:t>The person’s hand will…</a:t>
            </a:r>
          </a:p>
          <a:p>
            <a:endParaRPr lang="en-US" dirty="0"/>
          </a:p>
          <a:p>
            <a:r>
              <a:rPr lang="en-US" dirty="0"/>
              <a:t>The burner on the stove will…</a:t>
            </a:r>
          </a:p>
        </p:txBody>
      </p:sp>
    </p:spTree>
    <p:extLst>
      <p:ext uri="{BB962C8B-B14F-4D97-AF65-F5344CB8AC3E}">
        <p14:creationId xmlns:p14="http://schemas.microsoft.com/office/powerpoint/2010/main" val="335159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FAFC78-0DF9-42B7-BA82-95BEA6F7E828}"/>
              </a:ext>
            </a:extLst>
          </p:cNvPr>
          <p:cNvSpPr txBox="1"/>
          <p:nvPr/>
        </p:nvSpPr>
        <p:spPr>
          <a:xfrm>
            <a:off x="8389586" y="798306"/>
            <a:ext cx="3433864" cy="365760"/>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Conduction is…</a:t>
            </a:r>
          </a:p>
        </p:txBody>
      </p:sp>
      <p:sp>
        <p:nvSpPr>
          <p:cNvPr id="3" name="TextBox 2">
            <a:extLst>
              <a:ext uri="{FF2B5EF4-FFF2-40B4-BE49-F238E27FC236}">
                <a16:creationId xmlns:a16="http://schemas.microsoft.com/office/drawing/2014/main" id="{160465CF-A03C-4D34-9166-732631A2E580}"/>
              </a:ext>
            </a:extLst>
          </p:cNvPr>
          <p:cNvSpPr txBox="1"/>
          <p:nvPr/>
        </p:nvSpPr>
        <p:spPr>
          <a:xfrm>
            <a:off x="8389586" y="2999969"/>
            <a:ext cx="3438144" cy="646331"/>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The image shows conduction because…</a:t>
            </a:r>
          </a:p>
        </p:txBody>
      </p:sp>
    </p:spTree>
    <p:extLst>
      <p:ext uri="{BB962C8B-B14F-4D97-AF65-F5344CB8AC3E}">
        <p14:creationId xmlns:p14="http://schemas.microsoft.com/office/powerpoint/2010/main" val="152967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266BD2-C37F-49CC-B578-C5D8A5CF54FB}"/>
              </a:ext>
            </a:extLst>
          </p:cNvPr>
          <p:cNvSpPr txBox="1"/>
          <p:nvPr/>
        </p:nvSpPr>
        <p:spPr>
          <a:xfrm>
            <a:off x="5024947" y="1289796"/>
            <a:ext cx="2343517" cy="369332"/>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Convection is…</a:t>
            </a:r>
          </a:p>
        </p:txBody>
      </p:sp>
      <p:sp>
        <p:nvSpPr>
          <p:cNvPr id="3" name="TextBox 2">
            <a:extLst>
              <a:ext uri="{FF2B5EF4-FFF2-40B4-BE49-F238E27FC236}">
                <a16:creationId xmlns:a16="http://schemas.microsoft.com/office/drawing/2014/main" id="{71EA713C-A32A-4250-8EB4-ABC631C77D46}"/>
              </a:ext>
            </a:extLst>
          </p:cNvPr>
          <p:cNvSpPr txBox="1"/>
          <p:nvPr/>
        </p:nvSpPr>
        <p:spPr>
          <a:xfrm>
            <a:off x="5024947" y="3227108"/>
            <a:ext cx="2343517" cy="923330"/>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This image shows convection because…</a:t>
            </a:r>
          </a:p>
        </p:txBody>
      </p:sp>
    </p:spTree>
    <p:extLst>
      <p:ext uri="{BB962C8B-B14F-4D97-AF65-F5344CB8AC3E}">
        <p14:creationId xmlns:p14="http://schemas.microsoft.com/office/powerpoint/2010/main" val="284382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36ED37-966C-47C8-93A3-52D5EF29F67D}"/>
              </a:ext>
            </a:extLst>
          </p:cNvPr>
          <p:cNvSpPr txBox="1"/>
          <p:nvPr/>
        </p:nvSpPr>
        <p:spPr>
          <a:xfrm>
            <a:off x="609047" y="4174047"/>
            <a:ext cx="2743200" cy="369332"/>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Radiation is…</a:t>
            </a:r>
          </a:p>
        </p:txBody>
      </p:sp>
      <p:sp>
        <p:nvSpPr>
          <p:cNvPr id="3" name="TextBox 2">
            <a:extLst>
              <a:ext uri="{FF2B5EF4-FFF2-40B4-BE49-F238E27FC236}">
                <a16:creationId xmlns:a16="http://schemas.microsoft.com/office/drawing/2014/main" id="{4F40859F-62D9-43E1-A1BD-AF4614BE0EF0}"/>
              </a:ext>
            </a:extLst>
          </p:cNvPr>
          <p:cNvSpPr txBox="1"/>
          <p:nvPr/>
        </p:nvSpPr>
        <p:spPr>
          <a:xfrm>
            <a:off x="4411851" y="4174047"/>
            <a:ext cx="2743200" cy="646331"/>
          </a:xfrm>
          <a:prstGeom prst="rect">
            <a:avLst/>
          </a:prstGeom>
          <a:solidFill>
            <a:schemeClr val="bg1"/>
          </a:solidFill>
          <a:ln w="38100">
            <a:solidFill>
              <a:schemeClr val="accent4">
                <a:lumMod val="60000"/>
                <a:lumOff val="40000"/>
              </a:schemeClr>
            </a:solidFill>
          </a:ln>
        </p:spPr>
        <p:txBody>
          <a:bodyPr wrap="square" rtlCol="0">
            <a:spAutoFit/>
          </a:bodyPr>
          <a:lstStyle>
            <a:defPPr>
              <a:defRPr lang="en-US"/>
            </a:defPPr>
            <a:lvl1pPr>
              <a:defRPr>
                <a:solidFill>
                  <a:schemeClr val="tx1">
                    <a:lumMod val="50000"/>
                    <a:lumOff val="50000"/>
                  </a:schemeClr>
                </a:solidFill>
                <a:latin typeface="Verdana" panose="020B0604030504040204" pitchFamily="34" charset="0"/>
              </a:defRPr>
            </a:lvl1pPr>
          </a:lstStyle>
          <a:p>
            <a:r>
              <a:rPr lang="en-US" dirty="0"/>
              <a:t>This image shows radiation because…</a:t>
            </a:r>
          </a:p>
        </p:txBody>
      </p:sp>
    </p:spTree>
    <p:extLst>
      <p:ext uri="{BB962C8B-B14F-4D97-AF65-F5344CB8AC3E}">
        <p14:creationId xmlns:p14="http://schemas.microsoft.com/office/powerpoint/2010/main" val="1789699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8242" y="1901031"/>
            <a:ext cx="2402032" cy="658425"/>
          </a:xfrm>
          <a:prstGeom prst="rect">
            <a:avLst/>
          </a:prstGeom>
        </p:spPr>
      </p:pic>
      <p:pic>
        <p:nvPicPr>
          <p:cNvPr id="3" name="Picture 2"/>
          <p:cNvPicPr>
            <a:picLocks noChangeAspect="1"/>
          </p:cNvPicPr>
          <p:nvPr/>
        </p:nvPicPr>
        <p:blipFill>
          <a:blip r:embed="rId3"/>
          <a:stretch>
            <a:fillRect/>
          </a:stretch>
        </p:blipFill>
        <p:spPr>
          <a:xfrm>
            <a:off x="858242" y="4283357"/>
            <a:ext cx="2402032" cy="701101"/>
          </a:xfrm>
          <a:prstGeom prst="rect">
            <a:avLst/>
          </a:prstGeom>
        </p:spPr>
      </p:pic>
      <p:pic>
        <p:nvPicPr>
          <p:cNvPr id="4" name="Picture 3"/>
          <p:cNvPicPr>
            <a:picLocks noChangeAspect="1"/>
          </p:cNvPicPr>
          <p:nvPr/>
        </p:nvPicPr>
        <p:blipFill>
          <a:blip r:embed="rId4"/>
          <a:stretch>
            <a:fillRect/>
          </a:stretch>
        </p:blipFill>
        <p:spPr>
          <a:xfrm>
            <a:off x="858242" y="3067046"/>
            <a:ext cx="2402032" cy="701101"/>
          </a:xfrm>
          <a:prstGeom prst="rect">
            <a:avLst/>
          </a:prstGeom>
        </p:spPr>
      </p:pic>
    </p:spTree>
    <p:extLst>
      <p:ext uri="{BB962C8B-B14F-4D97-AF65-F5344CB8AC3E}">
        <p14:creationId xmlns:p14="http://schemas.microsoft.com/office/powerpoint/2010/main" val="626833470"/>
      </p:ext>
    </p:extLst>
  </p:cSld>
  <p:clrMapOvr>
    <a:masterClrMapping/>
  </p:clrMapOvr>
</p:sld>
</file>

<file path=ppt/theme/theme1.xml><?xml version="1.0" encoding="utf-8"?>
<a:theme xmlns:a="http://schemas.openxmlformats.org/drawingml/2006/main" name="Copyright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f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ight Blo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B - Sidebar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B, block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Quick INB Sidebar Le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ast Loo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ink About I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sler_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8FE49C-4E70-4A0E-A2F0-F3EF9F4AF50F}">
  <ds:schemaRefs>
    <ds:schemaRef ds:uri="http://purl.org/dc/terms/"/>
    <ds:schemaRef ds:uri="http://schemas.microsoft.com/office/2006/documentManagement/types"/>
    <ds:schemaRef ds:uri="http://purl.org/dc/elements/1.1/"/>
    <ds:schemaRef ds:uri="http://schemas.microsoft.com/office/infopath/2007/PartnerControls"/>
    <ds:schemaRef ds:uri="http://purl.org/dc/dcmitype/"/>
    <ds:schemaRef ds:uri="http://www.w3.org/XML/1998/namespace"/>
    <ds:schemaRef ds:uri="d5c732d2-f217-444a-91d8-37c5714ca695"/>
    <ds:schemaRef ds:uri="http://schemas.openxmlformats.org/package/2006/metadata/core-properties"/>
    <ds:schemaRef ds:uri="8f659357-f805-491c-ad0b-5621b2de6466"/>
    <ds:schemaRef ds:uri="http://schemas.microsoft.com/office/2006/metadata/properties"/>
  </ds:schemaRefs>
</ds:datastoreItem>
</file>

<file path=customXml/itemProps2.xml><?xml version="1.0" encoding="utf-8"?>
<ds:datastoreItem xmlns:ds="http://schemas.openxmlformats.org/officeDocument/2006/customXml" ds:itemID="{84FF4A36-3330-4A57-A43E-A4EE13171675}">
  <ds:schemaRefs>
    <ds:schemaRef ds:uri="http://schemas.microsoft.com/sharepoint/v3/contenttype/forms"/>
  </ds:schemaRefs>
</ds:datastoreItem>
</file>

<file path=customXml/itemProps3.xml><?xml version="1.0" encoding="utf-8"?>
<ds:datastoreItem xmlns:ds="http://schemas.openxmlformats.org/officeDocument/2006/customXml" ds:itemID="{10B1BC62-1593-4EC8-859A-C61D9E54BE8F}"/>
</file>

<file path=docProps/app.xml><?xml version="1.0" encoding="utf-8"?>
<Properties xmlns="http://schemas.openxmlformats.org/officeDocument/2006/extended-properties" xmlns:vt="http://schemas.openxmlformats.org/officeDocument/2006/docPropsVTypes">
  <Template>Office Theme</Template>
  <TotalTime>2905</TotalTime>
  <Words>210</Words>
  <Application>Microsoft Office PowerPoint</Application>
  <PresentationFormat>Custom</PresentationFormat>
  <Paragraphs>57</Paragraphs>
  <Slides>18</Slides>
  <Notes>2</Notes>
  <HiddenSlides>0</HiddenSlides>
  <MMClips>0</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18</vt:i4>
      </vt:variant>
    </vt:vector>
  </HeadingPairs>
  <TitlesOfParts>
    <vt:vector size="29" baseType="lpstr">
      <vt:lpstr>Arial</vt:lpstr>
      <vt:lpstr>Verdana</vt:lpstr>
      <vt:lpstr>Copyright Only</vt:lpstr>
      <vt:lpstr>Left Block</vt:lpstr>
      <vt:lpstr>Right Block</vt:lpstr>
      <vt:lpstr>INB - Sidebar Left</vt:lpstr>
      <vt:lpstr>INB, block left</vt:lpstr>
      <vt:lpstr>Quick INB Sidebar Left</vt:lpstr>
      <vt:lpstr>Last Look</vt:lpstr>
      <vt:lpstr>Think About It Master</vt:lpstr>
      <vt:lpstr>5_Custom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 Boundaries</dc:title>
  <dc:creator>Ali Stone</dc:creator>
  <cp:lastModifiedBy>BAKER Mark [Southern River College]</cp:lastModifiedBy>
  <cp:revision>223</cp:revision>
  <dcterms:created xsi:type="dcterms:W3CDTF">2020-06-02T18:01:15Z</dcterms:created>
  <dcterms:modified xsi:type="dcterms:W3CDTF">2023-03-12T02:44:51Z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y fmtid="{D5CDD505-2E9C-101B-9397-08002B2CF9AE}" pid="9" name="MediaServiceImageTags">
    <vt:lpwstr/>
  </property>
  <property fmtid="{D5CDD505-2E9C-101B-9397-08002B2CF9AE}" pid="10" name="_SourceUrl">
    <vt:lpwstr/>
  </property>
  <property fmtid="{D5CDD505-2E9C-101B-9397-08002B2CF9AE}" pid="11" name="_SharedFileIndex">
    <vt:lpwstr/>
  </property>
</Properties>
</file>